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9" r:id="rId3"/>
    <p:sldId id="260" r:id="rId4"/>
    <p:sldId id="261" r:id="rId5"/>
    <p:sldId id="269" r:id="rId6"/>
    <p:sldId id="266" r:id="rId7"/>
    <p:sldId id="267" r:id="rId8"/>
    <p:sldId id="268" r:id="rId9"/>
    <p:sldId id="257" r:id="rId10"/>
    <p:sldId id="258" r:id="rId11"/>
    <p:sldId id="262" r:id="rId12"/>
    <p:sldId id="263" r:id="rId13"/>
    <p:sldId id="270" r:id="rId14"/>
    <p:sldId id="264" r:id="rId15"/>
    <p:sldId id="265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8" d="100"/>
          <a:sy n="28" d="100"/>
        </p:scale>
        <p:origin x="557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2" d="100"/>
          <a:sy n="42" d="100"/>
        </p:scale>
        <p:origin x="2328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7B792-6548-46D3-9636-A14F41D4EA40}" type="datetimeFigureOut">
              <a:rPr lang="es-ES" smtClean="0"/>
              <a:t>23/09/2015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453D5-30D1-4B8A-BDA6-718C107407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9932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915B-C4FB-47AC-9B44-5A13F2BA619B}" type="datetimeFigureOut">
              <a:rPr lang="es-ES" smtClean="0"/>
              <a:t>23/09/2015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01CA-01E6-4558-AD28-4AA372839A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930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915B-C4FB-47AC-9B44-5A13F2BA619B}" type="datetimeFigureOut">
              <a:rPr lang="es-ES" smtClean="0"/>
              <a:t>23/09/2015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01CA-01E6-4558-AD28-4AA372839A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8479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915B-C4FB-47AC-9B44-5A13F2BA619B}" type="datetimeFigureOut">
              <a:rPr lang="es-ES" smtClean="0"/>
              <a:t>23/09/2015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01CA-01E6-4558-AD28-4AA372839A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731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915B-C4FB-47AC-9B44-5A13F2BA619B}" type="datetimeFigureOut">
              <a:rPr lang="es-ES" smtClean="0"/>
              <a:t>23/09/2015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01CA-01E6-4558-AD28-4AA372839A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007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915B-C4FB-47AC-9B44-5A13F2BA619B}" type="datetimeFigureOut">
              <a:rPr lang="es-ES" smtClean="0"/>
              <a:t>23/09/2015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01CA-01E6-4558-AD28-4AA372839A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52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915B-C4FB-47AC-9B44-5A13F2BA619B}" type="datetimeFigureOut">
              <a:rPr lang="es-ES" smtClean="0"/>
              <a:t>23/09/2015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01CA-01E6-4558-AD28-4AA372839A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245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915B-C4FB-47AC-9B44-5A13F2BA619B}" type="datetimeFigureOut">
              <a:rPr lang="es-ES" smtClean="0"/>
              <a:t>23/09/2015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01CA-01E6-4558-AD28-4AA372839A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589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915B-C4FB-47AC-9B44-5A13F2BA619B}" type="datetimeFigureOut">
              <a:rPr lang="es-ES" smtClean="0"/>
              <a:t>23/09/2015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01CA-01E6-4558-AD28-4AA372839A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840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915B-C4FB-47AC-9B44-5A13F2BA619B}" type="datetimeFigureOut">
              <a:rPr lang="es-ES" smtClean="0"/>
              <a:t>23/09/2015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01CA-01E6-4558-AD28-4AA372839A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7916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915B-C4FB-47AC-9B44-5A13F2BA619B}" type="datetimeFigureOut">
              <a:rPr lang="es-ES" smtClean="0"/>
              <a:t>23/09/2015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01CA-01E6-4558-AD28-4AA372839A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496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915B-C4FB-47AC-9B44-5A13F2BA619B}" type="datetimeFigureOut">
              <a:rPr lang="es-ES" smtClean="0"/>
              <a:t>23/09/2015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201CA-01E6-4558-AD28-4AA372839A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6061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3915B-C4FB-47AC-9B44-5A13F2BA619B}" type="datetimeFigureOut">
              <a:rPr lang="es-ES" smtClean="0"/>
              <a:t>23/09/2015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201CA-01E6-4558-AD28-4AA372839A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557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s.slideshare.net/macaso/023-una-imagen-no-es-la-realidad?related=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7640" y="1122363"/>
            <a:ext cx="11795760" cy="2387600"/>
          </a:xfrm>
        </p:spPr>
        <p:txBody>
          <a:bodyPr>
            <a:noAutofit/>
          </a:bodyPr>
          <a:lstStyle/>
          <a:p>
            <a:r>
              <a:rPr lang="es-ES" sz="11500" b="1" dirty="0" smtClean="0">
                <a:solidFill>
                  <a:srgbClr val="C00000"/>
                </a:solidFill>
              </a:rPr>
              <a:t>¿Qué es cultura ?</a:t>
            </a:r>
            <a:endParaRPr lang="es-ES" sz="11500" b="1" dirty="0">
              <a:solidFill>
                <a:srgbClr val="C0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410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Marcador de posición de imagen 4" descr="http://image.slidesharecdn.com/diapositivasculturaeientidad1-110409111757-phpapp02/85/diapositivas-cultura-e-ientidad-1-7-320.jpg?cb=1302637209"/>
          <p:cNvPicPr>
            <a:picLocks noGrp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" r="2508"/>
          <a:stretch>
            <a:fillRect/>
          </a:stretch>
        </p:blipFill>
        <p:spPr bwMode="auto">
          <a:xfrm>
            <a:off x="839788" y="198120"/>
            <a:ext cx="10515600" cy="64312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425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7" name="Marcador de posición de imagen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" r="2508"/>
          <a:stretch>
            <a:fillRect/>
          </a:stretch>
        </p:blipFill>
        <p:spPr>
          <a:xfrm>
            <a:off x="839788" y="149735"/>
            <a:ext cx="10642677" cy="6610880"/>
          </a:xfr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179543" cy="45719"/>
          </a:xfrm>
        </p:spPr>
        <p:txBody>
          <a:bodyPr>
            <a:normAutofit fontScale="25000" lnSpcReduction="20000"/>
          </a:bodyPr>
          <a:lstStyle/>
          <a:p>
            <a:endParaRPr lang="es-ES" dirty="0"/>
          </a:p>
        </p:txBody>
      </p:sp>
      <p:sp>
        <p:nvSpPr>
          <p:cNvPr id="5" name="Marcador de posición de imagen 2"/>
          <p:cNvSpPr txBox="1">
            <a:spLocks/>
          </p:cNvSpPr>
          <p:nvPr/>
        </p:nvSpPr>
        <p:spPr>
          <a:xfrm>
            <a:off x="5183188" y="995363"/>
            <a:ext cx="6172200" cy="4873625"/>
          </a:xfrm>
          <a:prstGeom prst="rect">
            <a:avLst/>
          </a:prstGeom>
        </p:spPr>
      </p:sp>
      <p:sp>
        <p:nvSpPr>
          <p:cNvPr id="6" name="Marcador de posición de imagen 2"/>
          <p:cNvSpPr txBox="1">
            <a:spLocks/>
          </p:cNvSpPr>
          <p:nvPr/>
        </p:nvSpPr>
        <p:spPr>
          <a:xfrm>
            <a:off x="5183188" y="995362"/>
            <a:ext cx="6172200" cy="4873625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59247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97603"/>
          </a:xfrm>
        </p:spPr>
        <p:txBody>
          <a:bodyPr>
            <a:normAutofit/>
          </a:bodyPr>
          <a:lstStyle/>
          <a:p>
            <a:r>
              <a:rPr lang="es-ES" sz="6000" b="1" dirty="0" smtClean="0">
                <a:solidFill>
                  <a:srgbClr val="C00000"/>
                </a:solidFill>
              </a:rPr>
              <a:t>     ¿</a:t>
            </a:r>
            <a:r>
              <a:rPr lang="es-ES" sz="6000" b="1" dirty="0">
                <a:solidFill>
                  <a:srgbClr val="C00000"/>
                </a:solidFill>
              </a:rPr>
              <a:t>Q</a:t>
            </a:r>
            <a:r>
              <a:rPr lang="es-ES" sz="6000" b="1" dirty="0" smtClean="0">
                <a:solidFill>
                  <a:srgbClr val="C00000"/>
                </a:solidFill>
              </a:rPr>
              <a:t>ué es lenguaje visual?</a:t>
            </a:r>
            <a:br>
              <a:rPr lang="es-ES" sz="6000" b="1" dirty="0" smtClean="0">
                <a:solidFill>
                  <a:srgbClr val="C00000"/>
                </a:solidFill>
              </a:rPr>
            </a:br>
            <a:r>
              <a:rPr lang="es-ES" sz="6000" b="1" dirty="0" smtClean="0">
                <a:solidFill>
                  <a:srgbClr val="C00000"/>
                </a:solidFill>
              </a:rPr>
              <a:t/>
            </a:r>
            <a:br>
              <a:rPr lang="es-ES" sz="6000" b="1" dirty="0" smtClean="0">
                <a:solidFill>
                  <a:srgbClr val="C00000"/>
                </a:solidFill>
              </a:rPr>
            </a:br>
            <a:r>
              <a:rPr lang="es-ES" sz="6000" b="1" dirty="0" smtClean="0">
                <a:solidFill>
                  <a:srgbClr val="C00000"/>
                </a:solidFill>
              </a:rPr>
              <a:t>        ¿Qué es una imagen ?</a:t>
            </a:r>
            <a:endParaRPr lang="es-ES" sz="6000" b="1" dirty="0">
              <a:solidFill>
                <a:srgbClr val="C0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462727"/>
            <a:ext cx="10515600" cy="2714235"/>
          </a:xfrm>
        </p:spPr>
        <p:txBody>
          <a:bodyPr/>
          <a:lstStyle/>
          <a:p>
            <a:endParaRPr lang="es-ES" dirty="0" smtClean="0">
              <a:hlinkClick r:id="rId2"/>
            </a:endParaRPr>
          </a:p>
          <a:p>
            <a:endParaRPr lang="es-ES" dirty="0" smtClean="0">
              <a:hlinkClick r:id="rId2"/>
            </a:endParaRPr>
          </a:p>
          <a:p>
            <a:endParaRPr lang="es-ES" dirty="0">
              <a:hlinkClick r:id="rId2"/>
            </a:endParaRPr>
          </a:p>
          <a:p>
            <a:r>
              <a:rPr lang="es-ES" dirty="0" smtClean="0">
                <a:hlinkClick r:id="rId2"/>
              </a:rPr>
              <a:t>http://es.slideshare.net/macaso/023-una-imagen-no-es-la-realidad?related=1</a:t>
            </a:r>
            <a:r>
              <a:rPr lang="es-ES" dirty="0" smtClean="0"/>
              <a:t> 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35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7" name="Marcador de posición de imagen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" r="2508"/>
          <a:stretch>
            <a:fillRect/>
          </a:stretch>
        </p:blipFill>
        <p:spPr>
          <a:xfrm>
            <a:off x="839788" y="149735"/>
            <a:ext cx="10642677" cy="6610880"/>
          </a:xfr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179543" cy="45719"/>
          </a:xfrm>
        </p:spPr>
        <p:txBody>
          <a:bodyPr>
            <a:normAutofit fontScale="25000" lnSpcReduction="20000"/>
          </a:bodyPr>
          <a:lstStyle/>
          <a:p>
            <a:endParaRPr lang="es-ES" dirty="0"/>
          </a:p>
        </p:txBody>
      </p:sp>
      <p:sp>
        <p:nvSpPr>
          <p:cNvPr id="5" name="Marcador de posición de imagen 2"/>
          <p:cNvSpPr txBox="1">
            <a:spLocks/>
          </p:cNvSpPr>
          <p:nvPr/>
        </p:nvSpPr>
        <p:spPr>
          <a:xfrm>
            <a:off x="5183188" y="995363"/>
            <a:ext cx="6172200" cy="4873625"/>
          </a:xfrm>
          <a:prstGeom prst="rect">
            <a:avLst/>
          </a:prstGeom>
        </p:spPr>
      </p:sp>
      <p:sp>
        <p:nvSpPr>
          <p:cNvPr id="6" name="Marcador de posición de imagen 2"/>
          <p:cNvSpPr txBox="1">
            <a:spLocks/>
          </p:cNvSpPr>
          <p:nvPr/>
        </p:nvSpPr>
        <p:spPr>
          <a:xfrm>
            <a:off x="5183188" y="995362"/>
            <a:ext cx="6172200" cy="4873625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145425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9668317" cy="1600200"/>
          </a:xfrm>
        </p:spPr>
        <p:txBody>
          <a:bodyPr>
            <a:normAutofit/>
          </a:bodyPr>
          <a:lstStyle/>
          <a:p>
            <a:r>
              <a:rPr lang="es-ES" sz="6000" dirty="0" smtClean="0">
                <a:solidFill>
                  <a:srgbClr val="FF0000"/>
                </a:solidFill>
              </a:rPr>
              <a:t>Practiquemos un poco:</a:t>
            </a:r>
            <a:endParaRPr lang="es-ES" sz="6000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87593" y="987425"/>
            <a:ext cx="67794" cy="151827"/>
          </a:xfrm>
        </p:spPr>
        <p:txBody>
          <a:bodyPr>
            <a:normAutofit fontScale="25000" lnSpcReduction="20000"/>
          </a:bodyPr>
          <a:lstStyle/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10043071" cy="4223479"/>
          </a:xfrm>
        </p:spPr>
        <p:txBody>
          <a:bodyPr/>
          <a:lstStyle/>
          <a:p>
            <a:endParaRPr lang="es-ES" dirty="0" smtClean="0"/>
          </a:p>
          <a:p>
            <a:r>
              <a:rPr lang="es-ES" sz="4000" dirty="0" smtClean="0">
                <a:solidFill>
                  <a:srgbClr val="FF0000"/>
                </a:solidFill>
              </a:rPr>
              <a:t>Intentamos representar un  “objeto”</a:t>
            </a:r>
          </a:p>
          <a:p>
            <a:r>
              <a:rPr lang="es-ES" sz="4000" dirty="0" smtClean="0">
                <a:solidFill>
                  <a:srgbClr val="FF0000"/>
                </a:solidFill>
              </a:rPr>
              <a:t>En los tres lenguajes: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4000" dirty="0" smtClean="0">
                <a:solidFill>
                  <a:srgbClr val="FF0000"/>
                </a:solidFill>
              </a:rPr>
              <a:t>Oral: sonido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4000" dirty="0" smtClean="0">
                <a:solidFill>
                  <a:srgbClr val="FF0000"/>
                </a:solidFill>
              </a:rPr>
              <a:t>Escrito: escritura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4000" dirty="0" smtClean="0">
                <a:solidFill>
                  <a:srgbClr val="FF0000"/>
                </a:solidFill>
              </a:rPr>
              <a:t>Visual con grados de iconicidad</a:t>
            </a:r>
            <a:endParaRPr lang="es-E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0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89934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s-ES" b="1" dirty="0" smtClean="0">
                <a:ln w="22225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2">
                        <a:lumMod val="75000"/>
                        <a:tint val="66000"/>
                        <a:satMod val="160000"/>
                      </a:schemeClr>
                    </a:gs>
                    <a:gs pos="50000">
                      <a:schemeClr val="accent2">
                        <a:lumMod val="75000"/>
                        <a:tint val="44500"/>
                        <a:satMod val="160000"/>
                      </a:schemeClr>
                    </a:gs>
                    <a:gs pos="100000">
                      <a:schemeClr val="accent2">
                        <a:lumMod val="75000"/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latin typeface="Arial Black" panose="020B0A04020102020204" pitchFamily="34" charset="0"/>
              </a:rPr>
              <a:t>¿Qué ES CULTURA VISUAL?</a:t>
            </a:r>
            <a:endParaRPr lang="es-ES" b="1" dirty="0">
              <a:ln w="22225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2">
                      <a:lumMod val="75000"/>
                      <a:tint val="66000"/>
                      <a:satMod val="160000"/>
                    </a:schemeClr>
                  </a:gs>
                  <a:gs pos="50000">
                    <a:schemeClr val="accent2">
                      <a:lumMod val="75000"/>
                      <a:tint val="44500"/>
                      <a:satMod val="160000"/>
                    </a:schemeClr>
                  </a:gs>
                  <a:gs pos="100000">
                    <a:schemeClr val="accent2">
                      <a:lumMod val="75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atin typeface="Arial Black" panose="020B0A040201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5021704"/>
            <a:ext cx="9144000" cy="1394086"/>
          </a:xfrm>
        </p:spPr>
        <p:txBody>
          <a:bodyPr>
            <a:norm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475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6000" b="1" dirty="0" smtClean="0">
                <a:solidFill>
                  <a:srgbClr val="C00000"/>
                </a:solidFill>
              </a:rPr>
              <a:t>            ¿ESTO ES CULTURA   ?</a:t>
            </a:r>
            <a:endParaRPr lang="es-ES" sz="6000" b="1" dirty="0">
              <a:solidFill>
                <a:srgbClr val="C00000"/>
              </a:solidFill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520" y="1532414"/>
            <a:ext cx="5325586" cy="532558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46559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0"/>
            <a:ext cx="10544492" cy="819603"/>
          </a:xfrm>
        </p:spPr>
        <p:txBody>
          <a:bodyPr>
            <a:normAutofit fontScale="90000"/>
          </a:bodyPr>
          <a:lstStyle/>
          <a:p>
            <a:r>
              <a:rPr lang="es-E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</a:t>
            </a:r>
            <a:r>
              <a:rPr lang="es-E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ESTO…</a:t>
            </a:r>
            <a:endParaRPr lang="es-ES" sz="6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Marcador de posición de imagen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7" r="6307"/>
          <a:stretch>
            <a:fillRect/>
          </a:stretch>
        </p:blipFill>
        <p:spPr>
          <a:xfrm>
            <a:off x="2593298" y="819603"/>
            <a:ext cx="7647326" cy="6038398"/>
          </a:xfr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2301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6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</a:rPr>
              <a:t>              </a:t>
            </a:r>
            <a:br>
              <a:rPr lang="es-ES" sz="6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</a:rPr>
            </a:br>
            <a:r>
              <a:rPr lang="es-E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</a:rPr>
              <a:t> </a:t>
            </a:r>
            <a:r>
              <a:rPr lang="es-ES" sz="6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</a:rPr>
              <a:t>      ¿ </a:t>
            </a:r>
            <a:r>
              <a:rPr lang="es-E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</a:rPr>
              <a:t>E</a:t>
            </a:r>
            <a:r>
              <a:rPr lang="es-ES" sz="6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</a:rPr>
              <a:t>STO?</a:t>
            </a:r>
            <a:endParaRPr lang="es-ES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  <p:pic>
        <p:nvPicPr>
          <p:cNvPr id="5" name="Marcador de posición de imagen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20" b="10520"/>
          <a:stretch>
            <a:fillRect/>
          </a:stretch>
        </p:blipFill>
        <p:spPr/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289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54244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9600" dirty="0" smtClean="0"/>
              <a:t>          ¿             ?</a:t>
            </a:r>
            <a:endParaRPr lang="es-ES" sz="9600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5425" y="1154244"/>
            <a:ext cx="8555634" cy="5703756"/>
          </a:xfrm>
        </p:spPr>
      </p:pic>
    </p:spTree>
    <p:extLst>
      <p:ext uri="{BB962C8B-B14F-4D97-AF65-F5344CB8AC3E}">
        <p14:creationId xmlns:p14="http://schemas.microsoft.com/office/powerpoint/2010/main" val="75025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99409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175" y="899411"/>
            <a:ext cx="9049940" cy="6033294"/>
          </a:xfrm>
        </p:spPr>
      </p:pic>
    </p:spTree>
    <p:extLst>
      <p:ext uri="{BB962C8B-B14F-4D97-AF65-F5344CB8AC3E}">
        <p14:creationId xmlns:p14="http://schemas.microsoft.com/office/powerpoint/2010/main" val="52977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786" y="0"/>
            <a:ext cx="8965367" cy="6813679"/>
          </a:xfrm>
        </p:spPr>
      </p:pic>
    </p:spTree>
    <p:extLst>
      <p:ext uri="{BB962C8B-B14F-4D97-AF65-F5344CB8AC3E}">
        <p14:creationId xmlns:p14="http://schemas.microsoft.com/office/powerpoint/2010/main" val="194820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82" y="1"/>
            <a:ext cx="10235821" cy="6858000"/>
          </a:xfrm>
        </p:spPr>
      </p:pic>
    </p:spTree>
    <p:extLst>
      <p:ext uri="{BB962C8B-B14F-4D97-AF65-F5344CB8AC3E}">
        <p14:creationId xmlns:p14="http://schemas.microsoft.com/office/powerpoint/2010/main" val="276676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" y="259081"/>
            <a:ext cx="11780520" cy="1824552"/>
          </a:xfrm>
        </p:spPr>
        <p:txBody>
          <a:bodyPr>
            <a:normAutofit/>
          </a:bodyPr>
          <a:lstStyle/>
          <a:p>
            <a:r>
              <a:rPr lang="es-ES" sz="4000" b="1" dirty="0" smtClean="0">
                <a:solidFill>
                  <a:srgbClr val="C00000"/>
                </a:solidFill>
              </a:rPr>
              <a:t>“La cultura forma parte de la naturaleza y parte de la humanidad”    </a:t>
            </a:r>
            <a:r>
              <a:rPr lang="es-ES" sz="2400" b="1" i="1" dirty="0" smtClean="0">
                <a:solidFill>
                  <a:srgbClr val="C00000"/>
                </a:solidFill>
              </a:rPr>
              <a:t>E. </a:t>
            </a:r>
            <a:r>
              <a:rPr lang="es-ES" sz="2400" b="1" i="1" dirty="0" err="1" smtClean="0">
                <a:solidFill>
                  <a:srgbClr val="C00000"/>
                </a:solidFill>
              </a:rPr>
              <a:t>Cassirer</a:t>
            </a:r>
            <a:r>
              <a:rPr lang="es-ES" sz="2400" b="1" dirty="0" smtClean="0">
                <a:solidFill>
                  <a:srgbClr val="C00000"/>
                </a:solidFill>
              </a:rPr>
              <a:t>              </a:t>
            </a:r>
            <a:endParaRPr lang="es-ES" sz="2400" b="1" dirty="0">
              <a:solidFill>
                <a:srgbClr val="C0000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6680" y="2623280"/>
            <a:ext cx="11780520" cy="4051840"/>
          </a:xfrm>
        </p:spPr>
        <p:txBody>
          <a:bodyPr>
            <a:normAutofit lnSpcReduction="10000"/>
          </a:bodyPr>
          <a:lstStyle/>
          <a:p>
            <a:r>
              <a:rPr lang="es-ES" sz="4000" dirty="0" smtClean="0">
                <a:solidFill>
                  <a:schemeClr val="accent6">
                    <a:lumMod val="75000"/>
                  </a:schemeClr>
                </a:solidFill>
              </a:rPr>
              <a:t>“ </a:t>
            </a:r>
            <a:r>
              <a:rPr lang="es-ES" sz="4000" b="1" dirty="0" smtClean="0">
                <a:solidFill>
                  <a:schemeClr val="accent6">
                    <a:lumMod val="75000"/>
                  </a:schemeClr>
                </a:solidFill>
              </a:rPr>
              <a:t>La cultura es una interpretación global de la naturaleza, un sistema total para comprender el mundo.</a:t>
            </a:r>
          </a:p>
          <a:p>
            <a:r>
              <a:rPr lang="es-ES" sz="4000" b="1" dirty="0" smtClean="0">
                <a:solidFill>
                  <a:schemeClr val="accent6">
                    <a:lumMod val="75000"/>
                  </a:schemeClr>
                </a:solidFill>
              </a:rPr>
              <a:t>Abarca todas las expresiones productivas del ser humano: tecnológicas, económicas, artísticas</a:t>
            </a:r>
            <a:r>
              <a:rPr lang="es-ES" sz="4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sz="4000" b="1" dirty="0" smtClean="0">
                <a:solidFill>
                  <a:schemeClr val="accent6">
                    <a:lumMod val="75000"/>
                  </a:schemeClr>
                </a:solidFill>
              </a:rPr>
              <a:t>y domesticas. Implica una relación sistemática entre cada aspecto de la vida, tal como esta es vivida” </a:t>
            </a:r>
          </a:p>
          <a:p>
            <a:r>
              <a:rPr lang="es-ES" b="1" dirty="0"/>
              <a:t> </a:t>
            </a:r>
            <a:r>
              <a:rPr lang="es-ES" b="1" dirty="0" smtClean="0"/>
              <a:t>                                                                                                                            </a:t>
            </a: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Pierre </a:t>
            </a:r>
            <a:r>
              <a:rPr lang="es-ES" b="1" dirty="0" err="1" smtClean="0">
                <a:solidFill>
                  <a:schemeClr val="accent6">
                    <a:lumMod val="75000"/>
                  </a:schemeClr>
                </a:solidFill>
              </a:rPr>
              <a:t>Pascalion</a:t>
            </a:r>
            <a:endParaRPr lang="es-E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64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134</Words>
  <Application>Microsoft Office PowerPoint</Application>
  <PresentationFormat>Panorámica</PresentationFormat>
  <Paragraphs>22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Tema de Office</vt:lpstr>
      <vt:lpstr>¿Qué es cultura ?</vt:lpstr>
      <vt:lpstr>            ¿ESTO ES CULTURA   ?</vt:lpstr>
      <vt:lpstr>                          Y ESTO…</vt:lpstr>
      <vt:lpstr>                      ¿ ESTO?</vt:lpstr>
      <vt:lpstr>          ¿             ?</vt:lpstr>
      <vt:lpstr>Presentación de PowerPoint</vt:lpstr>
      <vt:lpstr>Presentación de PowerPoint</vt:lpstr>
      <vt:lpstr>Presentación de PowerPoint</vt:lpstr>
      <vt:lpstr>“La cultura forma parte de la naturaleza y parte de la humanidad”    E. Cassirer              </vt:lpstr>
      <vt:lpstr>Presentación de PowerPoint</vt:lpstr>
      <vt:lpstr>Presentación de PowerPoint</vt:lpstr>
      <vt:lpstr>     ¿Qué es lenguaje visual?          ¿Qué es una imagen ?</vt:lpstr>
      <vt:lpstr>Presentación de PowerPoint</vt:lpstr>
      <vt:lpstr>Practiquemos un poco:</vt:lpstr>
      <vt:lpstr>¿Qué ES CULTURA VISUAL?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es cultura ?</dc:title>
  <dc:creator>ERNESTO GARCIA SANZ</dc:creator>
  <cp:lastModifiedBy>ERNESTO GARCIA SANZ</cp:lastModifiedBy>
  <cp:revision>13</cp:revision>
  <dcterms:created xsi:type="dcterms:W3CDTF">2015-09-13T17:25:43Z</dcterms:created>
  <dcterms:modified xsi:type="dcterms:W3CDTF">2015-09-22T23:20:21Z</dcterms:modified>
</cp:coreProperties>
</file>