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5" r:id="rId4"/>
    <p:sldId id="276" r:id="rId5"/>
    <p:sldId id="277" r:id="rId6"/>
    <p:sldId id="278" r:id="rId7"/>
    <p:sldId id="286" r:id="rId8"/>
    <p:sldId id="279" r:id="rId9"/>
    <p:sldId id="287" r:id="rId10"/>
    <p:sldId id="288" r:id="rId11"/>
    <p:sldId id="282" r:id="rId12"/>
    <p:sldId id="283" r:id="rId13"/>
    <p:sldId id="284" r:id="rId14"/>
    <p:sldId id="281" r:id="rId15"/>
    <p:sldId id="299" r:id="rId16"/>
    <p:sldId id="274" r:id="rId17"/>
    <p:sldId id="290" r:id="rId18"/>
    <p:sldId id="291" r:id="rId19"/>
    <p:sldId id="297" r:id="rId20"/>
    <p:sldId id="293" r:id="rId21"/>
    <p:sldId id="298" r:id="rId22"/>
    <p:sldId id="295" r:id="rId23"/>
    <p:sldId id="263"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C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8" d="100"/>
          <a:sy n="48" d="100"/>
        </p:scale>
        <p:origin x="-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3A73DA-8AAB-421A-AB1E-6C637E4918CC}" type="datetimeFigureOut">
              <a:rPr lang="es-ES" smtClean="0"/>
              <a:pPr/>
              <a:t>13/10/2014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6B5B378-BA83-4FC1-A29D-27BFF74DBC5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A73DA-8AAB-421A-AB1E-6C637E4918CC}" type="datetimeFigureOut">
              <a:rPr lang="es-ES" smtClean="0"/>
              <a:pPr/>
              <a:t>13/10/2014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5B378-BA83-4FC1-A29D-27BFF74DBC5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VQtFKCb3eW8" TargetMode="External"/><Relationship Id="rId2" Type="http://schemas.openxmlformats.org/officeDocument/2006/relationships/hyperlink" Target="http://www.youtube.com/watch?v=YeSPhJ-u8ys"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60648"/>
            <a:ext cx="7772400" cy="1470025"/>
          </a:xfrm>
        </p:spPr>
        <p:txBody>
          <a:bodyPr/>
          <a:lstStyle/>
          <a:p>
            <a:r>
              <a:rPr lang="es-ES" dirty="0" smtClean="0"/>
              <a:t>El color de mis sueños</a:t>
            </a:r>
            <a:endParaRPr lang="es-ES" dirty="0"/>
          </a:p>
        </p:txBody>
      </p:sp>
      <p:sp>
        <p:nvSpPr>
          <p:cNvPr id="3" name="2 Subtítulo"/>
          <p:cNvSpPr>
            <a:spLocks noGrp="1"/>
          </p:cNvSpPr>
          <p:nvPr>
            <p:ph type="subTitle" idx="1"/>
          </p:nvPr>
        </p:nvSpPr>
        <p:spPr>
          <a:xfrm>
            <a:off x="4427984" y="1844824"/>
            <a:ext cx="4392488" cy="3744416"/>
          </a:xfrm>
        </p:spPr>
        <p:txBody>
          <a:bodyPr/>
          <a:lstStyle/>
          <a:p>
            <a:r>
              <a:rPr lang="es-ES" dirty="0" smtClean="0"/>
              <a:t>¿De qué color son mis sueños?</a:t>
            </a:r>
          </a:p>
          <a:p>
            <a:r>
              <a:rPr lang="es-ES" dirty="0" smtClean="0"/>
              <a:t>¡El derecho de soñar!</a:t>
            </a:r>
          </a:p>
          <a:p>
            <a:r>
              <a:rPr lang="es-ES" dirty="0" smtClean="0"/>
              <a:t>¿Qué futuro es el que quiero para mí y mis alumnos?</a:t>
            </a:r>
          </a:p>
        </p:txBody>
      </p:sp>
      <p:pic>
        <p:nvPicPr>
          <p:cNvPr id="4" name="Picture 2" descr="http://www.educaspontes.es/wp-content/uploads/2011/10/10pataleta1.jpg"/>
          <p:cNvPicPr>
            <a:picLocks noChangeAspect="1" noChangeArrowheads="1"/>
          </p:cNvPicPr>
          <p:nvPr/>
        </p:nvPicPr>
        <p:blipFill>
          <a:blip r:embed="rId2" cstate="print"/>
          <a:srcRect/>
          <a:stretch>
            <a:fillRect/>
          </a:stretch>
        </p:blipFill>
        <p:spPr bwMode="auto">
          <a:xfrm>
            <a:off x="755576" y="1844824"/>
            <a:ext cx="3676650" cy="3333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elpais.com.co/elpais/sites/default/files/2011/11/adiccion-tecno.jpg"/>
          <p:cNvPicPr>
            <a:picLocks noChangeAspect="1" noChangeArrowheads="1"/>
          </p:cNvPicPr>
          <p:nvPr/>
        </p:nvPicPr>
        <p:blipFill>
          <a:blip r:embed="rId2" cstate="print"/>
          <a:srcRect/>
          <a:stretch>
            <a:fillRect/>
          </a:stretch>
        </p:blipFill>
        <p:spPr bwMode="auto">
          <a:xfrm>
            <a:off x="-324544" y="0"/>
            <a:ext cx="9865095"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4.bp.blogspot.com/-AdMZJVwvpHc/TrRWzW0sjNI/AAAAAAAAAPQ/c_WSM9NOVUY/s1600/nino-y-television.jpg"/>
          <p:cNvPicPr>
            <a:picLocks noChangeAspect="1" noChangeArrowheads="1"/>
          </p:cNvPicPr>
          <p:nvPr/>
        </p:nvPicPr>
        <p:blipFill>
          <a:blip r:embed="rId2" cstate="print"/>
          <a:srcRect/>
          <a:stretch>
            <a:fillRect/>
          </a:stretch>
        </p:blipFill>
        <p:spPr bwMode="auto">
          <a:xfrm>
            <a:off x="1259632" y="836712"/>
            <a:ext cx="6457950" cy="43053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crimendigital.com/imagenes/ni%C3%B1ointernet.jpg"/>
          <p:cNvPicPr>
            <a:picLocks noChangeAspect="1" noChangeArrowheads="1"/>
          </p:cNvPicPr>
          <p:nvPr/>
        </p:nvPicPr>
        <p:blipFill>
          <a:blip r:embed="rId2" cstate="print"/>
          <a:srcRect/>
          <a:stretch>
            <a:fillRect/>
          </a:stretch>
        </p:blipFill>
        <p:spPr bwMode="auto">
          <a:xfrm>
            <a:off x="1403648" y="908720"/>
            <a:ext cx="6562725" cy="42386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bebesymas.com/images/2008/09/nena_movil.jpg"/>
          <p:cNvPicPr>
            <a:picLocks noChangeAspect="1" noChangeArrowheads="1"/>
          </p:cNvPicPr>
          <p:nvPr/>
        </p:nvPicPr>
        <p:blipFill>
          <a:blip r:embed="rId2" cstate="print"/>
          <a:srcRect/>
          <a:stretch>
            <a:fillRect/>
          </a:stretch>
        </p:blipFill>
        <p:spPr bwMode="auto">
          <a:xfrm>
            <a:off x="827584" y="3717032"/>
            <a:ext cx="4000500" cy="2924176"/>
          </a:xfrm>
          <a:prstGeom prst="rect">
            <a:avLst/>
          </a:prstGeom>
          <a:noFill/>
        </p:spPr>
      </p:pic>
      <p:pic>
        <p:nvPicPr>
          <p:cNvPr id="39940" name="Picture 4" descr="http://www.padresonones.es/userfiles/image/locos%20por%20las%20maquinas/adiccionmovil.jpg"/>
          <p:cNvPicPr>
            <a:picLocks noChangeAspect="1" noChangeArrowheads="1"/>
          </p:cNvPicPr>
          <p:nvPr/>
        </p:nvPicPr>
        <p:blipFill>
          <a:blip r:embed="rId3" cstate="print"/>
          <a:srcRect/>
          <a:stretch>
            <a:fillRect/>
          </a:stretch>
        </p:blipFill>
        <p:spPr bwMode="auto">
          <a:xfrm>
            <a:off x="5220072" y="980728"/>
            <a:ext cx="3065140" cy="4554539"/>
          </a:xfrm>
          <a:prstGeom prst="rect">
            <a:avLst/>
          </a:prstGeom>
          <a:noFill/>
        </p:spPr>
      </p:pic>
      <p:pic>
        <p:nvPicPr>
          <p:cNvPr id="4" name="Picture 2" descr="http://pazfuerzayalegria.net/IMG/jpg_Bebe_Consumo_y_publicidad.jpg"/>
          <p:cNvPicPr>
            <a:picLocks noChangeAspect="1" noChangeArrowheads="1"/>
          </p:cNvPicPr>
          <p:nvPr/>
        </p:nvPicPr>
        <p:blipFill>
          <a:blip r:embed="rId4" cstate="print"/>
          <a:srcRect/>
          <a:stretch>
            <a:fillRect/>
          </a:stretch>
        </p:blipFill>
        <p:spPr bwMode="auto">
          <a:xfrm>
            <a:off x="971600" y="476672"/>
            <a:ext cx="3672408" cy="29190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3226370"/>
          </a:xfrm>
        </p:spPr>
        <p:txBody>
          <a:bodyPr>
            <a:normAutofit/>
          </a:bodyPr>
          <a:lstStyle/>
          <a:p>
            <a:r>
              <a:rPr lang="es-ES" sz="1800" dirty="0" smtClean="0"/>
              <a:t>Imaginemos al niño del futuro, la vida del futuro. La que queremos para nosotros y en nuestras aulas</a:t>
            </a:r>
            <a:br>
              <a:rPr lang="es-ES" sz="1800" dirty="0" smtClean="0"/>
            </a:br>
            <a:r>
              <a:rPr lang="es-ES" sz="1800" dirty="0" smtClean="0"/>
              <a:t/>
            </a:r>
            <a:br>
              <a:rPr lang="es-ES" sz="1800" dirty="0" smtClean="0"/>
            </a:br>
            <a:endParaRPr lang="es-ES" sz="1800" dirty="0"/>
          </a:p>
        </p:txBody>
      </p:sp>
      <p:pic>
        <p:nvPicPr>
          <p:cNvPr id="16390" name="Picture 6" descr="http://2.bp.blogspot.com/-_yCCasQR2a8/TcrERv4BakI/AAAAAAAAAeY/HO9_SpPfOVk/s1600/es_colorear_dibujos_imagenes_foto_nino_con_ordenador_portatil_p7383_thumb.jpg"/>
          <p:cNvPicPr>
            <a:picLocks noChangeAspect="1" noChangeArrowheads="1"/>
          </p:cNvPicPr>
          <p:nvPr/>
        </p:nvPicPr>
        <p:blipFill>
          <a:blip r:embed="rId2" cstate="print"/>
          <a:srcRect/>
          <a:stretch>
            <a:fillRect/>
          </a:stretch>
        </p:blipFill>
        <p:spPr bwMode="auto">
          <a:xfrm>
            <a:off x="5508104" y="2234614"/>
            <a:ext cx="3096344" cy="4207684"/>
          </a:xfrm>
          <a:prstGeom prst="rect">
            <a:avLst/>
          </a:prstGeom>
          <a:noFill/>
        </p:spPr>
      </p:pic>
      <p:pic>
        <p:nvPicPr>
          <p:cNvPr id="16392" name="Picture 8" descr="http://kdecurioso.com/wp-content/uploads/2009/08/ni%C3%B1o-adicto-al-internet.JPG"/>
          <p:cNvPicPr>
            <a:picLocks noChangeAspect="1" noChangeArrowheads="1"/>
          </p:cNvPicPr>
          <p:nvPr/>
        </p:nvPicPr>
        <p:blipFill>
          <a:blip r:embed="rId3" cstate="print"/>
          <a:srcRect/>
          <a:stretch>
            <a:fillRect/>
          </a:stretch>
        </p:blipFill>
        <p:spPr bwMode="auto">
          <a:xfrm>
            <a:off x="467544" y="2276872"/>
            <a:ext cx="3454187" cy="4077073"/>
          </a:xfrm>
          <a:prstGeom prst="rect">
            <a:avLst/>
          </a:prstGeom>
          <a:noFill/>
        </p:spPr>
      </p:pic>
      <p:sp>
        <p:nvSpPr>
          <p:cNvPr id="7" name="6 Flecha doblada"/>
          <p:cNvSpPr/>
          <p:nvPr/>
        </p:nvSpPr>
        <p:spPr>
          <a:xfrm>
            <a:off x="4139952" y="3356992"/>
            <a:ext cx="1152128" cy="4320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img.pequesymas.com/2009/06/los-ninos-no-tienen-publicaciones-para-ellos_bis.jpg"/>
          <p:cNvPicPr>
            <a:picLocks noChangeAspect="1" noChangeArrowheads="1"/>
          </p:cNvPicPr>
          <p:nvPr/>
        </p:nvPicPr>
        <p:blipFill>
          <a:blip r:embed="rId2" cstate="print"/>
          <a:srcRect/>
          <a:stretch>
            <a:fillRect/>
          </a:stretch>
        </p:blipFill>
        <p:spPr bwMode="auto">
          <a:xfrm>
            <a:off x="0" y="1556793"/>
            <a:ext cx="4427984" cy="3320988"/>
          </a:xfrm>
          <a:prstGeom prst="rect">
            <a:avLst/>
          </a:prstGeom>
          <a:noFill/>
        </p:spPr>
      </p:pic>
      <p:pic>
        <p:nvPicPr>
          <p:cNvPr id="53252" name="Picture 4" descr="http://3.bp.blogspot.com/-Zo60DdGUrH8/UFjy29HLMXI/AAAAAAAAMJ4/mRiTkehpRMk/s320/ni%C3%B1os+se+divierten+jugando.jpg"/>
          <p:cNvPicPr>
            <a:picLocks noChangeAspect="1" noChangeArrowheads="1"/>
          </p:cNvPicPr>
          <p:nvPr/>
        </p:nvPicPr>
        <p:blipFill>
          <a:blip r:embed="rId3" cstate="print"/>
          <a:srcRect/>
          <a:stretch>
            <a:fillRect/>
          </a:stretch>
        </p:blipFill>
        <p:spPr bwMode="auto">
          <a:xfrm>
            <a:off x="4967536" y="1628800"/>
            <a:ext cx="4176464" cy="3324970"/>
          </a:xfrm>
          <a:prstGeom prst="rect">
            <a:avLst/>
          </a:prstGeom>
          <a:noFill/>
        </p:spPr>
      </p:pic>
      <p:sp>
        <p:nvSpPr>
          <p:cNvPr id="4" name="3 Flecha a la derecha con muesca"/>
          <p:cNvSpPr/>
          <p:nvPr/>
        </p:nvSpPr>
        <p:spPr>
          <a:xfrm>
            <a:off x="4139952" y="2708920"/>
            <a:ext cx="1080120" cy="72008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19672" y="332656"/>
            <a:ext cx="5976664" cy="2585323"/>
          </a:xfrm>
          <a:prstGeom prst="rect">
            <a:avLst/>
          </a:prstGeom>
          <a:noFill/>
        </p:spPr>
        <p:txBody>
          <a:bodyPr wrap="square" rtlCol="0">
            <a:spAutoFit/>
          </a:bodyPr>
          <a:lstStyle/>
          <a:p>
            <a:endParaRPr lang="es-ES" dirty="0" smtClean="0"/>
          </a:p>
          <a:p>
            <a:r>
              <a:rPr lang="es-ES" sz="1600" dirty="0" smtClean="0"/>
              <a:t>En el proyecto “El color de mis sueños” vamos a crear UNA de futuro</a:t>
            </a:r>
          </a:p>
          <a:p>
            <a:endParaRPr lang="es-ES" sz="1600" dirty="0" smtClean="0"/>
          </a:p>
          <a:p>
            <a:r>
              <a:rPr lang="es-ES" sz="1600" dirty="0" smtClean="0"/>
              <a:t>rodeados de IMÁGENES, pero CON-viviendo con ellas.</a:t>
            </a:r>
          </a:p>
          <a:p>
            <a:endParaRPr lang="es-ES" sz="1600" dirty="0" smtClean="0"/>
          </a:p>
          <a:p>
            <a:r>
              <a:rPr lang="es-ES" sz="1600" dirty="0" smtClean="0"/>
              <a:t>En el futuro de la </a:t>
            </a:r>
            <a:r>
              <a:rPr lang="es-ES" sz="1600" dirty="0" err="1" smtClean="0"/>
              <a:t>hiper</a:t>
            </a:r>
            <a:r>
              <a:rPr lang="es-ES" sz="1600" dirty="0" smtClean="0"/>
              <a:t>-visibilidad y de la omnipresencia de la imagen, vamos a aprender a </a:t>
            </a:r>
            <a:r>
              <a:rPr lang="es-ES" sz="1600" b="1" dirty="0" smtClean="0"/>
              <a:t>ver sin mirar</a:t>
            </a:r>
            <a:r>
              <a:rPr lang="es-ES" sz="1600" dirty="0" smtClean="0"/>
              <a:t>:</a:t>
            </a:r>
          </a:p>
          <a:p>
            <a:endParaRPr lang="es-ES" sz="1600" dirty="0" smtClean="0"/>
          </a:p>
          <a:p>
            <a:r>
              <a:rPr lang="es-ES" sz="1600" dirty="0" smtClean="0"/>
              <a:t>a ver con los ojos cerrados, a </a:t>
            </a:r>
            <a:r>
              <a:rPr lang="es-ES" sz="1600" i="1" dirty="0" smtClean="0"/>
              <a:t>desenfocar</a:t>
            </a:r>
            <a:r>
              <a:rPr lang="es-ES" sz="1600" dirty="0" smtClean="0"/>
              <a:t>, a </a:t>
            </a:r>
            <a:r>
              <a:rPr lang="es-ES" sz="1600" b="1" dirty="0" smtClean="0"/>
              <a:t>VER CON LA IMAGINACIÓN, y no con los ojos</a:t>
            </a:r>
            <a:r>
              <a:rPr lang="es-ES" sz="1600" dirty="0" smtClean="0"/>
              <a:t>.</a:t>
            </a:r>
          </a:p>
        </p:txBody>
      </p:sp>
      <p:pic>
        <p:nvPicPr>
          <p:cNvPr id="15362" name="Picture 2" descr="http://2photo.ru/uploads/posts/600px/4268/20090417/maria-monescillo/17_04_2009_0948370001239927552_maria-monescillo.jpg"/>
          <p:cNvPicPr>
            <a:picLocks noChangeAspect="1" noChangeArrowheads="1"/>
          </p:cNvPicPr>
          <p:nvPr/>
        </p:nvPicPr>
        <p:blipFill>
          <a:blip r:embed="rId2" cstate="print"/>
          <a:srcRect/>
          <a:stretch>
            <a:fillRect/>
          </a:stretch>
        </p:blipFill>
        <p:spPr bwMode="auto">
          <a:xfrm>
            <a:off x="2483768" y="3356992"/>
            <a:ext cx="4383038" cy="33123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530626"/>
          </a:xfrm>
        </p:spPr>
        <p:txBody>
          <a:bodyPr>
            <a:normAutofit/>
          </a:bodyPr>
          <a:lstStyle/>
          <a:p>
            <a:r>
              <a:rPr lang="es-ES" sz="2000" dirty="0" smtClean="0"/>
              <a:t>Como hacer el proyecto “El color de mis sueños”</a:t>
            </a:r>
            <a:br>
              <a:rPr lang="es-ES" sz="2000" dirty="0" smtClean="0"/>
            </a:br>
            <a:r>
              <a:rPr lang="es-ES" sz="2000" dirty="0" smtClean="0"/>
              <a:t/>
            </a:r>
            <a:br>
              <a:rPr lang="es-ES" sz="2000" dirty="0" smtClean="0"/>
            </a:br>
            <a:r>
              <a:rPr lang="es-ES" sz="2000" dirty="0" smtClean="0"/>
              <a:t>Se parte de la idea de un IMAGINAR UN FUTURO POSIBLE EN CONVIVENCIA CON LA TECNOLOGÍA: </a:t>
            </a:r>
            <a:br>
              <a:rPr lang="es-ES" sz="2000" dirty="0" smtClean="0"/>
            </a:br>
            <a:r>
              <a:rPr lang="es-ES" sz="2000" dirty="0" smtClean="0"/>
              <a:t/>
            </a:r>
            <a:br>
              <a:rPr lang="es-ES" sz="2000" dirty="0" smtClean="0"/>
            </a:br>
            <a:r>
              <a:rPr lang="es-ES" sz="2000" dirty="0" smtClean="0"/>
              <a:t>PARA CADA UNO DE NOSOTROS; PARA EL NIÑO DEL FUTURO O PARA EL AULA</a:t>
            </a:r>
            <a:br>
              <a:rPr lang="es-ES" sz="2000" dirty="0" smtClean="0"/>
            </a:br>
            <a:r>
              <a:rPr lang="es-ES" sz="2000" dirty="0" smtClean="0"/>
              <a:t/>
            </a:r>
            <a:br>
              <a:rPr lang="es-ES" sz="2000" dirty="0" smtClean="0"/>
            </a:br>
            <a:r>
              <a:rPr lang="es-ES" sz="2000" dirty="0" smtClean="0"/>
              <a:t>El desarrollo de la idea es libre</a:t>
            </a:r>
            <a:br>
              <a:rPr lang="es-ES" sz="2000" dirty="0" smtClean="0"/>
            </a:br>
            <a:r>
              <a:rPr lang="es-ES" sz="2000" dirty="0" smtClean="0"/>
              <a:t/>
            </a:r>
            <a:br>
              <a:rPr lang="es-ES" sz="2000" dirty="0" smtClean="0"/>
            </a:br>
            <a:r>
              <a:rPr lang="es-ES" sz="2000" dirty="0" smtClean="0"/>
              <a:t>Puede tomar la forma de una poesía visual (individual), un libro ilustrado (individual), </a:t>
            </a:r>
            <a:br>
              <a:rPr lang="es-ES" sz="2000" dirty="0" smtClean="0"/>
            </a:br>
            <a:r>
              <a:rPr lang="es-ES" sz="2000" dirty="0" smtClean="0"/>
              <a:t>o un vídeo (en grupo)</a:t>
            </a:r>
            <a:br>
              <a:rPr lang="es-ES" sz="2000" dirty="0" smtClean="0"/>
            </a:br>
            <a:endParaRPr lang="es-E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1400"/>
            <a:ext cx="8229600" cy="1143000"/>
          </a:xfrm>
        </p:spPr>
        <p:txBody>
          <a:bodyPr>
            <a:normAutofit/>
          </a:bodyPr>
          <a:lstStyle/>
          <a:p>
            <a:r>
              <a:rPr lang="es-ES" sz="1800" dirty="0" smtClean="0"/>
              <a:t>Para hacer una poesía visual, podemos consultar la obra de Chema </a:t>
            </a:r>
            <a:r>
              <a:rPr lang="es-ES" sz="1800" dirty="0" err="1" smtClean="0"/>
              <a:t>Madoz</a:t>
            </a:r>
            <a:r>
              <a:rPr lang="es-ES" sz="1800" dirty="0" smtClean="0"/>
              <a:t>:</a:t>
            </a:r>
            <a:endParaRPr lang="es-ES" sz="1800" dirty="0"/>
          </a:p>
        </p:txBody>
      </p:sp>
      <p:pic>
        <p:nvPicPr>
          <p:cNvPr id="44038" name="Picture 6" descr="http://4.bp.blogspot.com/_LpNjxuf8G0s/S-PImm_8mRI/AAAAAAAAAK0/IEwt9UUzweU/s400/Chema+Madoz.jpg"/>
          <p:cNvPicPr>
            <a:picLocks noChangeAspect="1" noChangeArrowheads="1"/>
          </p:cNvPicPr>
          <p:nvPr/>
        </p:nvPicPr>
        <p:blipFill>
          <a:blip r:embed="rId2" cstate="print"/>
          <a:srcRect/>
          <a:stretch>
            <a:fillRect/>
          </a:stretch>
        </p:blipFill>
        <p:spPr bwMode="auto">
          <a:xfrm>
            <a:off x="5508104" y="3140968"/>
            <a:ext cx="3384563" cy="3489240"/>
          </a:xfrm>
          <a:prstGeom prst="rect">
            <a:avLst/>
          </a:prstGeom>
          <a:noFill/>
        </p:spPr>
      </p:pic>
      <p:pic>
        <p:nvPicPr>
          <p:cNvPr id="44040" name="Picture 8" descr="http://4.bp.blogspot.com/-VghOdsqrNxY/TgrYIoGk4ZI/AAAAAAAALd8/HE-T2BG6hm0/s640/madoz.jpg"/>
          <p:cNvPicPr>
            <a:picLocks noChangeAspect="1" noChangeArrowheads="1"/>
          </p:cNvPicPr>
          <p:nvPr/>
        </p:nvPicPr>
        <p:blipFill>
          <a:blip r:embed="rId3" cstate="print"/>
          <a:srcRect/>
          <a:stretch>
            <a:fillRect/>
          </a:stretch>
        </p:blipFill>
        <p:spPr bwMode="auto">
          <a:xfrm>
            <a:off x="251520" y="3212976"/>
            <a:ext cx="4762500" cy="3343275"/>
          </a:xfrm>
          <a:prstGeom prst="rect">
            <a:avLst/>
          </a:prstGeom>
          <a:noFill/>
        </p:spPr>
      </p:pic>
      <p:pic>
        <p:nvPicPr>
          <p:cNvPr id="44042" name="Picture 10" descr="http://graffica.info/wp-content/uploads/Invitacion_SetEspai.jpg"/>
          <p:cNvPicPr>
            <a:picLocks noChangeAspect="1" noChangeArrowheads="1"/>
          </p:cNvPicPr>
          <p:nvPr/>
        </p:nvPicPr>
        <p:blipFill>
          <a:blip r:embed="rId4" cstate="print"/>
          <a:srcRect/>
          <a:stretch>
            <a:fillRect/>
          </a:stretch>
        </p:blipFill>
        <p:spPr bwMode="auto">
          <a:xfrm>
            <a:off x="2195736" y="836712"/>
            <a:ext cx="4697760" cy="22249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desdelatorre.com/wp-content/uploads/2010/12/Elmer-nubes.jpg"/>
          <p:cNvPicPr>
            <a:picLocks noChangeAspect="1" noChangeArrowheads="1"/>
          </p:cNvPicPr>
          <p:nvPr/>
        </p:nvPicPr>
        <p:blipFill>
          <a:blip r:embed="rId2" cstate="print"/>
          <a:srcRect/>
          <a:stretch>
            <a:fillRect/>
          </a:stretch>
        </p:blipFill>
        <p:spPr bwMode="auto">
          <a:xfrm>
            <a:off x="1" y="0"/>
            <a:ext cx="6084168" cy="4424849"/>
          </a:xfrm>
          <a:prstGeom prst="rect">
            <a:avLst/>
          </a:prstGeom>
          <a:noFill/>
        </p:spPr>
      </p:pic>
      <p:pic>
        <p:nvPicPr>
          <p:cNvPr id="3" name="Picture 2" descr="http://www.eldiariomontanes.es/prensa/noticias/200801/19/fotos/070D6DMGP1_1.jpg"/>
          <p:cNvPicPr>
            <a:picLocks noChangeAspect="1" noChangeArrowheads="1"/>
          </p:cNvPicPr>
          <p:nvPr/>
        </p:nvPicPr>
        <p:blipFill>
          <a:blip r:embed="rId3" cstate="print"/>
          <a:srcRect/>
          <a:stretch>
            <a:fillRect/>
          </a:stretch>
        </p:blipFill>
        <p:spPr bwMode="auto">
          <a:xfrm>
            <a:off x="6300192" y="0"/>
            <a:ext cx="2619375" cy="2857500"/>
          </a:xfrm>
          <a:prstGeom prst="rect">
            <a:avLst/>
          </a:prstGeom>
          <a:noFill/>
        </p:spPr>
      </p:pic>
      <p:pic>
        <p:nvPicPr>
          <p:cNvPr id="4" name="Picture 4" descr="https://lh6.googleusercontent.com/-ChIPaPlAYc0/T9WqXusiUaI/AAAAAAAAJ3I/AWKGPk4FIwY/Vida%2520poema%2520visual.JPG"/>
          <p:cNvPicPr>
            <a:picLocks noChangeAspect="1" noChangeArrowheads="1"/>
          </p:cNvPicPr>
          <p:nvPr/>
        </p:nvPicPr>
        <p:blipFill>
          <a:blip r:embed="rId4" cstate="print"/>
          <a:srcRect/>
          <a:stretch>
            <a:fillRect/>
          </a:stretch>
        </p:blipFill>
        <p:spPr bwMode="auto">
          <a:xfrm>
            <a:off x="6169512" y="3356992"/>
            <a:ext cx="2974488" cy="3501008"/>
          </a:xfrm>
          <a:prstGeom prst="rect">
            <a:avLst/>
          </a:prstGeom>
          <a:noFill/>
        </p:spPr>
      </p:pic>
      <p:pic>
        <p:nvPicPr>
          <p:cNvPr id="5" name="Picture 2" descr="http://tutorial9.s3.amazonaws.com/uploads/2009/11/textart/Text-Art28.jpg"/>
          <p:cNvPicPr>
            <a:picLocks noChangeAspect="1" noChangeArrowheads="1"/>
          </p:cNvPicPr>
          <p:nvPr/>
        </p:nvPicPr>
        <p:blipFill>
          <a:blip r:embed="rId5" cstate="print"/>
          <a:srcRect/>
          <a:stretch>
            <a:fillRect/>
          </a:stretch>
        </p:blipFill>
        <p:spPr bwMode="auto">
          <a:xfrm>
            <a:off x="251520" y="4509120"/>
            <a:ext cx="2137420" cy="2137420"/>
          </a:xfrm>
          <a:prstGeom prst="rect">
            <a:avLst/>
          </a:prstGeom>
          <a:noFill/>
        </p:spPr>
      </p:pic>
      <p:sp>
        <p:nvSpPr>
          <p:cNvPr id="6" name="5 CuadroTexto"/>
          <p:cNvSpPr txBox="1"/>
          <p:nvPr/>
        </p:nvSpPr>
        <p:spPr>
          <a:xfrm>
            <a:off x="2699792" y="4725144"/>
            <a:ext cx="2952328" cy="923330"/>
          </a:xfrm>
          <a:prstGeom prst="rect">
            <a:avLst/>
          </a:prstGeom>
          <a:noFill/>
        </p:spPr>
        <p:txBody>
          <a:bodyPr wrap="square" rtlCol="0">
            <a:spAutoFit/>
          </a:bodyPr>
          <a:lstStyle/>
          <a:p>
            <a:r>
              <a:rPr lang="es-ES" dirty="0" smtClean="0"/>
              <a:t>O hacer un caligrama. Hay multitud de ejemplos en internet</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6336704"/>
          </a:xfrm>
        </p:spPr>
        <p:txBody>
          <a:bodyPr>
            <a:normAutofit/>
          </a:bodyPr>
          <a:lstStyle/>
          <a:p>
            <a:pPr algn="l"/>
            <a:r>
              <a:rPr lang="es-ES" sz="4900" b="1" u="sng" dirty="0" smtClean="0">
                <a:cs typeface="Times New Roman" pitchFamily="18" charset="0"/>
              </a:rPr>
              <a:t>EDUARDO GALEANO</a:t>
            </a:r>
            <a:r>
              <a:rPr lang="es-ES" sz="4900" dirty="0" smtClean="0">
                <a:cs typeface="Times New Roman" pitchFamily="18" charset="0"/>
              </a:rPr>
              <a:t/>
            </a:r>
            <a:br>
              <a:rPr lang="es-ES" sz="4900" dirty="0" smtClean="0">
                <a:cs typeface="Times New Roman" pitchFamily="18" charset="0"/>
              </a:rPr>
            </a:br>
            <a:r>
              <a:rPr lang="es-ES" dirty="0" smtClean="0">
                <a:cs typeface="Times New Roman" pitchFamily="18" charset="0"/>
              </a:rPr>
              <a:t/>
            </a:r>
            <a:br>
              <a:rPr lang="es-ES" dirty="0" smtClean="0">
                <a:cs typeface="Times New Roman" pitchFamily="18" charset="0"/>
              </a:rPr>
            </a:br>
            <a:r>
              <a:rPr lang="es-ES" dirty="0" smtClean="0">
                <a:cs typeface="Times New Roman" pitchFamily="18" charset="0"/>
              </a:rPr>
              <a:t/>
            </a:r>
            <a:br>
              <a:rPr lang="es-ES" dirty="0" smtClean="0">
                <a:cs typeface="Times New Roman" pitchFamily="18" charset="0"/>
              </a:rPr>
            </a:br>
            <a:r>
              <a:rPr lang="es-ES" dirty="0">
                <a:cs typeface="Times New Roman" pitchFamily="18" charset="0"/>
              </a:rPr>
              <a:t/>
            </a:r>
            <a:br>
              <a:rPr lang="es-ES" dirty="0">
                <a:cs typeface="Times New Roman" pitchFamily="18" charset="0"/>
              </a:rPr>
            </a:br>
            <a:r>
              <a:rPr lang="es-ES" dirty="0">
                <a:cs typeface="Times New Roman" pitchFamily="18" charset="0"/>
              </a:rPr>
              <a:t>EL DERECHO A SOÑAR :</a:t>
            </a:r>
            <a:br>
              <a:rPr lang="es-ES" dirty="0">
                <a:cs typeface="Times New Roman" pitchFamily="18" charset="0"/>
              </a:rPr>
            </a:br>
            <a:r>
              <a:rPr lang="es-ES" sz="2000" dirty="0">
                <a:cs typeface="Times New Roman" pitchFamily="18" charset="0"/>
                <a:hlinkClick r:id="rId2"/>
              </a:rPr>
              <a:t>http://</a:t>
            </a:r>
            <a:r>
              <a:rPr lang="es-ES" sz="2000" dirty="0" smtClean="0">
                <a:cs typeface="Times New Roman" pitchFamily="18" charset="0"/>
                <a:hlinkClick r:id="rId2"/>
              </a:rPr>
              <a:t>www.youtube.com/watch?v=YeSPhJ-u8ys</a:t>
            </a:r>
            <a:r>
              <a:rPr lang="es-ES" sz="2000" dirty="0" smtClean="0">
                <a:cs typeface="Times New Roman" pitchFamily="18" charset="0"/>
              </a:rPr>
              <a:t> </a:t>
            </a:r>
            <a:br>
              <a:rPr lang="es-ES" sz="2000" dirty="0" smtClean="0">
                <a:cs typeface="Times New Roman" pitchFamily="18" charset="0"/>
              </a:rPr>
            </a:br>
            <a:r>
              <a:rPr lang="es-ES" sz="2000" dirty="0" smtClean="0">
                <a:cs typeface="Times New Roman" pitchFamily="18" charset="0"/>
              </a:rPr>
              <a:t/>
            </a:r>
            <a:br>
              <a:rPr lang="es-ES" sz="2000" dirty="0" smtClean="0">
                <a:cs typeface="Times New Roman" pitchFamily="18" charset="0"/>
              </a:rPr>
            </a:br>
            <a:r>
              <a:rPr lang="es-ES" sz="1800" dirty="0" smtClean="0">
                <a:cs typeface="Times New Roman" pitchFamily="18" charset="0"/>
              </a:rPr>
              <a:t>“..el televisor dejará de ser tratado como un miembro más de la familia…”</a:t>
            </a:r>
            <a:r>
              <a:rPr lang="es-ES" sz="1800" dirty="0" smtClean="0">
                <a:latin typeface="Times New Roman" pitchFamily="18" charset="0"/>
                <a:cs typeface="Times New Roman" pitchFamily="18" charset="0"/>
              </a:rPr>
              <a:t/>
            </a:r>
            <a:br>
              <a:rPr lang="es-ES" sz="1800" dirty="0" smtClean="0">
                <a:latin typeface="Times New Roman" pitchFamily="18" charset="0"/>
                <a:cs typeface="Times New Roman" pitchFamily="18" charset="0"/>
              </a:rPr>
            </a:br>
            <a:endParaRPr lang="es-ES" sz="1800" dirty="0">
              <a:latin typeface="Times New Roman" pitchFamily="18" charset="0"/>
              <a:cs typeface="Times New Roman" pitchFamily="18" charset="0"/>
            </a:endParaRPr>
          </a:p>
        </p:txBody>
      </p:sp>
      <p:sp>
        <p:nvSpPr>
          <p:cNvPr id="4" name="3 Rectángulo"/>
          <p:cNvSpPr/>
          <p:nvPr/>
        </p:nvSpPr>
        <p:spPr>
          <a:xfrm>
            <a:off x="611560" y="2009731"/>
            <a:ext cx="7848872" cy="1169551"/>
          </a:xfrm>
          <a:prstGeom prst="rect">
            <a:avLst/>
          </a:prstGeom>
        </p:spPr>
        <p:txBody>
          <a:bodyPr wrap="square">
            <a:spAutoFit/>
          </a:bodyPr>
          <a:lstStyle/>
          <a:p>
            <a:r>
              <a:rPr lang="es-ES" sz="3200" b="1" dirty="0" smtClean="0">
                <a:hlinkClick r:id="rId3"/>
              </a:rPr>
              <a:t>CARTA AL FUTURO: </a:t>
            </a:r>
          </a:p>
          <a:p>
            <a:endParaRPr lang="es-ES" b="1" dirty="0" smtClean="0">
              <a:solidFill>
                <a:srgbClr val="C00000"/>
              </a:solidFill>
              <a:hlinkClick r:id="rId3"/>
            </a:endParaRPr>
          </a:p>
          <a:p>
            <a:r>
              <a:rPr lang="es-ES" sz="2000" dirty="0" smtClean="0">
                <a:hlinkClick r:id="rId3"/>
              </a:rPr>
              <a:t>http</a:t>
            </a:r>
            <a:r>
              <a:rPr lang="es-ES" sz="2000" dirty="0">
                <a:hlinkClick r:id="rId3"/>
              </a:rPr>
              <a:t>://</a:t>
            </a:r>
            <a:r>
              <a:rPr lang="es-ES" sz="2000" dirty="0" smtClean="0">
                <a:hlinkClick r:id="rId3"/>
              </a:rPr>
              <a:t>www.youtube.com/watch?v=VQtFKCb3eW8</a:t>
            </a:r>
            <a:r>
              <a:rPr lang="es-ES" sz="2000" dirty="0" smtClean="0"/>
              <a:t> </a:t>
            </a:r>
            <a:endParaRPr lang="es-E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800" dirty="0" smtClean="0"/>
              <a:t>Para hacer un libro ilustrado (3 hojas), podemos consultar la obra de ilustradores infantiles en internet (Rebecca </a:t>
            </a:r>
            <a:r>
              <a:rPr lang="es-ES" sz="1800" dirty="0" err="1" smtClean="0"/>
              <a:t>Dautremer</a:t>
            </a:r>
            <a:r>
              <a:rPr lang="es-ES" sz="1800" dirty="0" smtClean="0"/>
              <a:t>, Javier Zabala, etc.)</a:t>
            </a:r>
            <a:endParaRPr lang="es-ES" sz="1800" dirty="0"/>
          </a:p>
        </p:txBody>
      </p:sp>
      <p:pic>
        <p:nvPicPr>
          <p:cNvPr id="46082" name="Picture 2" descr="http://lolaroig.files.wordpress.com/2012/05/cuarto.jpg"/>
          <p:cNvPicPr>
            <a:picLocks noChangeAspect="1" noChangeArrowheads="1"/>
          </p:cNvPicPr>
          <p:nvPr/>
        </p:nvPicPr>
        <p:blipFill>
          <a:blip r:embed="rId2" cstate="print"/>
          <a:srcRect/>
          <a:stretch>
            <a:fillRect/>
          </a:stretch>
        </p:blipFill>
        <p:spPr bwMode="auto">
          <a:xfrm>
            <a:off x="0" y="2695574"/>
            <a:ext cx="6677025" cy="4162426"/>
          </a:xfrm>
          <a:prstGeom prst="rect">
            <a:avLst/>
          </a:prstGeom>
          <a:noFill/>
        </p:spPr>
      </p:pic>
      <p:pic>
        <p:nvPicPr>
          <p:cNvPr id="46084" name="Picture 4" descr="http://lolaroig.files.wordpress.com/2011/12/sec3b1or-pajaro2.jpg"/>
          <p:cNvPicPr>
            <a:picLocks noChangeAspect="1" noChangeArrowheads="1"/>
          </p:cNvPicPr>
          <p:nvPr/>
        </p:nvPicPr>
        <p:blipFill>
          <a:blip r:embed="rId3" cstate="print"/>
          <a:srcRect/>
          <a:stretch>
            <a:fillRect/>
          </a:stretch>
        </p:blipFill>
        <p:spPr bwMode="auto">
          <a:xfrm>
            <a:off x="6781800" y="2409825"/>
            <a:ext cx="2362200" cy="44481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pequenoldn.librodenotas.com/images/1065.jpg"/>
          <p:cNvPicPr>
            <a:picLocks noChangeAspect="1" noChangeArrowheads="1"/>
          </p:cNvPicPr>
          <p:nvPr/>
        </p:nvPicPr>
        <p:blipFill>
          <a:blip r:embed="rId2" cstate="print"/>
          <a:srcRect/>
          <a:stretch>
            <a:fillRect/>
          </a:stretch>
        </p:blipFill>
        <p:spPr bwMode="auto">
          <a:xfrm>
            <a:off x="0" y="1268760"/>
            <a:ext cx="5982143" cy="4221088"/>
          </a:xfrm>
          <a:prstGeom prst="rect">
            <a:avLst/>
          </a:prstGeom>
          <a:noFill/>
        </p:spPr>
      </p:pic>
      <p:pic>
        <p:nvPicPr>
          <p:cNvPr id="51204" name="Picture 4" descr="http://1.bp.blogspot.com/_6IlpmVxOBIA/TH_FOOoDBHI/AAAAAAAACEY/OVmrP865WZA/s1600/ilustracion_libros-narval.jpg"/>
          <p:cNvPicPr>
            <a:picLocks noChangeAspect="1" noChangeArrowheads="1"/>
          </p:cNvPicPr>
          <p:nvPr/>
        </p:nvPicPr>
        <p:blipFill>
          <a:blip r:embed="rId3" cstate="print"/>
          <a:srcRect/>
          <a:stretch>
            <a:fillRect/>
          </a:stretch>
        </p:blipFill>
        <p:spPr bwMode="auto">
          <a:xfrm>
            <a:off x="6143625" y="980728"/>
            <a:ext cx="3000375" cy="4762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800" dirty="0" smtClean="0"/>
              <a:t>Para hacer el vídeo, podéis inspiraros en el trabajo “dibujando mi futuro” de los alumnos de 4º de Eso del IES as </a:t>
            </a:r>
            <a:r>
              <a:rPr lang="es-ES" sz="1800" dirty="0" err="1" smtClean="0"/>
              <a:t>Barxas</a:t>
            </a:r>
            <a:r>
              <a:rPr lang="es-ES" sz="1800" dirty="0" smtClean="0"/>
              <a:t>  (Trabajo con </a:t>
            </a:r>
            <a:r>
              <a:rPr lang="es-ES" sz="1800" dirty="0" err="1" smtClean="0"/>
              <a:t>stopmotion</a:t>
            </a:r>
            <a:r>
              <a:rPr lang="es-ES" sz="1800" dirty="0" smtClean="0"/>
              <a:t>)</a:t>
            </a:r>
            <a:endParaRPr lang="es-ES" sz="1800" dirty="0"/>
          </a:p>
        </p:txBody>
      </p:sp>
    </p:spTree>
    <p:controls>
      <mc:AlternateContent xmlns:mc="http://schemas.openxmlformats.org/markup-compatibility/2006">
        <mc:Choice xmlns:v="urn:schemas-microsoft-com:vml" Requires="v">
          <p:control spid="48131" name="ShockwaveFlash1" r:id="rId2" imgW="8713800" imgH="4897440"/>
        </mc:Choice>
        <mc:Fallback>
          <p:control name="ShockwaveFlash1" r:id="rId2" imgW="8713800" imgH="489744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8713788" cy="48974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332656"/>
            <a:ext cx="6624736" cy="369332"/>
          </a:xfrm>
          <a:prstGeom prst="rect">
            <a:avLst/>
          </a:prstGeom>
          <a:noFill/>
        </p:spPr>
        <p:txBody>
          <a:bodyPr wrap="square" rtlCol="0">
            <a:spAutoFit/>
          </a:bodyPr>
          <a:lstStyle/>
          <a:p>
            <a:r>
              <a:rPr lang="es-ES" dirty="0" smtClean="0"/>
              <a:t>O este otro, en papel…</a:t>
            </a:r>
            <a:endParaRPr lang="es-ES" dirty="0"/>
          </a:p>
        </p:txBody>
      </p:sp>
    </p:spTree>
    <p:controls>
      <mc:AlternateContent xmlns:mc="http://schemas.openxmlformats.org/markup-compatibility/2006">
        <mc:Choice xmlns:v="urn:schemas-microsoft-com:vml" Requires="v">
          <p:control spid="12290" name="ShockwaveFlash1" r:id="rId2" imgW="7921800" imgH="5329080"/>
        </mc:Choice>
        <mc:Fallback>
          <p:control name="ShockwaveFlash1" r:id="rId2" imgW="7921800" imgH="532908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08050"/>
                  <a:ext cx="7921625" cy="53292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1.bp.blogspot.com/-TPlBeS63DLI/UCKUfS6LNMI/AAAAAAAABKU/7NDYMFVGaig/s1600/ilustratour2baja.jpg"/>
          <p:cNvPicPr>
            <a:picLocks noChangeAspect="1" noChangeArrowheads="1"/>
          </p:cNvPicPr>
          <p:nvPr/>
        </p:nvPicPr>
        <p:blipFill>
          <a:blip r:embed="rId2" cstate="print"/>
          <a:srcRect/>
          <a:stretch>
            <a:fillRect/>
          </a:stretch>
        </p:blipFill>
        <p:spPr bwMode="auto">
          <a:xfrm>
            <a:off x="539552" y="548680"/>
            <a:ext cx="3838575" cy="5734051"/>
          </a:xfrm>
          <a:prstGeom prst="rect">
            <a:avLst/>
          </a:prstGeom>
          <a:noFill/>
        </p:spPr>
      </p:pic>
      <p:pic>
        <p:nvPicPr>
          <p:cNvPr id="30724" name="Picture 4" descr="http://3.bp.blogspot.com/-sqN_PcwIec4/T95QYqnuFOI/AAAAAAAADbs/fg0auhxPmrQ/s1600/28_CUBIERTA.png"/>
          <p:cNvPicPr>
            <a:picLocks noChangeAspect="1" noChangeArrowheads="1"/>
          </p:cNvPicPr>
          <p:nvPr/>
        </p:nvPicPr>
        <p:blipFill>
          <a:blip r:embed="rId3" cstate="print"/>
          <a:srcRect/>
          <a:stretch>
            <a:fillRect/>
          </a:stretch>
        </p:blipFill>
        <p:spPr bwMode="auto">
          <a:xfrm>
            <a:off x="4932040" y="764704"/>
            <a:ext cx="3476625" cy="4972050"/>
          </a:xfrm>
          <a:prstGeom prst="rect">
            <a:avLst/>
          </a:prstGeom>
          <a:noFill/>
        </p:spPr>
      </p:pic>
      <p:sp>
        <p:nvSpPr>
          <p:cNvPr id="4" name="3 CuadroTexto"/>
          <p:cNvSpPr txBox="1"/>
          <p:nvPr/>
        </p:nvSpPr>
        <p:spPr>
          <a:xfrm>
            <a:off x="4788024" y="6093296"/>
            <a:ext cx="3816424" cy="646331"/>
          </a:xfrm>
          <a:prstGeom prst="rect">
            <a:avLst/>
          </a:prstGeom>
          <a:noFill/>
        </p:spPr>
        <p:txBody>
          <a:bodyPr wrap="square" rtlCol="0">
            <a:spAutoFit/>
          </a:bodyPr>
          <a:lstStyle/>
          <a:p>
            <a:r>
              <a:rPr lang="es-ES" dirty="0" smtClean="0"/>
              <a:t>Exposición cuentos ilustrados de Eduardo Galeano en Valladolid</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509120"/>
            <a:ext cx="8229600" cy="1143000"/>
          </a:xfrm>
        </p:spPr>
        <p:txBody>
          <a:bodyPr>
            <a:normAutofit fontScale="90000"/>
          </a:bodyPr>
          <a:lstStyle/>
          <a:p>
            <a:r>
              <a:rPr lang="es-ES" sz="2000" dirty="0" smtClean="0"/>
              <a:t/>
            </a:r>
            <a:br>
              <a:rPr lang="es-ES" sz="2000" dirty="0" smtClean="0"/>
            </a:br>
            <a:r>
              <a:rPr lang="es-ES" sz="2000" dirty="0" smtClean="0"/>
              <a:t>Helena me humilla cada mañana, a la hora del desayuno, contándome sus sueños prodigiosos.</a:t>
            </a:r>
            <a:br>
              <a:rPr lang="es-ES" sz="2000" dirty="0" smtClean="0"/>
            </a:br>
            <a:r>
              <a:rPr lang="es-ES" sz="2000" dirty="0" smtClean="0"/>
              <a:t>Ella entra en la noche como en un cine, y cada noche un nuevo sueño la espera. Mientras ella cuenta, yo bebo mi café en silencio.</a:t>
            </a:r>
            <a:br>
              <a:rPr lang="es-ES" sz="2000" dirty="0" smtClean="0"/>
            </a:br>
            <a:r>
              <a:rPr lang="es-ES" sz="2000" dirty="0" smtClean="0"/>
              <a:t>Más me vale callar. Los pocos sueños míos que consigo recordar son de una bochornosa estupidez.</a:t>
            </a:r>
            <a:br>
              <a:rPr lang="es-ES" sz="2000" dirty="0" smtClean="0"/>
            </a:br>
            <a:r>
              <a:rPr lang="es-ES" sz="2000" dirty="0" smtClean="0"/>
              <a:t>Para vengarme, escribo los sueños que ella vuela.</a:t>
            </a:r>
            <a:br>
              <a:rPr lang="es-ES" sz="2000" dirty="0" smtClean="0"/>
            </a:br>
            <a:r>
              <a:rPr lang="es-ES" sz="2000" dirty="0" smtClean="0"/>
              <a:t>Aquí están, reunidos, fugitivos de las páginas de mis libros que ellos, los sueños, han mejorado tanto.</a:t>
            </a:r>
            <a:br>
              <a:rPr lang="es-ES" sz="2000" dirty="0" smtClean="0"/>
            </a:br>
            <a:r>
              <a:rPr lang="es-ES" sz="2000" dirty="0" smtClean="0"/>
              <a:t/>
            </a:r>
            <a:br>
              <a:rPr lang="es-ES" sz="2000" dirty="0" smtClean="0"/>
            </a:br>
            <a:r>
              <a:rPr lang="es-ES" sz="2000" dirty="0" smtClean="0"/>
              <a:t>Eduardo Galeano</a:t>
            </a:r>
            <a:r>
              <a:rPr lang="es-ES" dirty="0" smtClean="0"/>
              <a:t/>
            </a:r>
            <a:br>
              <a:rPr lang="es-ES" dirty="0" smtClean="0"/>
            </a:br>
            <a:endParaRPr lang="es-ES" dirty="0"/>
          </a:p>
        </p:txBody>
      </p:sp>
      <p:pic>
        <p:nvPicPr>
          <p:cNvPr id="24578" name="Picture 2" descr="http://2.bp.blogspot.com/-K-94Y2qWUQE/T95QFA0HeDI/AAAAAAAADbk/wycFZf7cmjo/s1600/19_El+fin+del+exilio_3.bmp"/>
          <p:cNvPicPr>
            <a:picLocks noChangeAspect="1" noChangeArrowheads="1"/>
          </p:cNvPicPr>
          <p:nvPr/>
        </p:nvPicPr>
        <p:blipFill>
          <a:blip r:embed="rId2" cstate="print"/>
          <a:srcRect/>
          <a:stretch>
            <a:fillRect/>
          </a:stretch>
        </p:blipFill>
        <p:spPr bwMode="auto">
          <a:xfrm>
            <a:off x="3635896" y="260648"/>
            <a:ext cx="2088232" cy="307363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Juana"/>
          <p:cNvPicPr>
            <a:picLocks noChangeAspect="1" noChangeArrowheads="1"/>
          </p:cNvPicPr>
          <p:nvPr/>
        </p:nvPicPr>
        <p:blipFill>
          <a:blip r:embed="rId2" cstate="print"/>
          <a:srcRect/>
          <a:stretch>
            <a:fillRect/>
          </a:stretch>
        </p:blipFill>
        <p:spPr bwMode="auto">
          <a:xfrm>
            <a:off x="3059832" y="908720"/>
            <a:ext cx="3333750" cy="4848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l amigo"/>
          <p:cNvPicPr>
            <a:picLocks noChangeAspect="1" noChangeArrowheads="1"/>
          </p:cNvPicPr>
          <p:nvPr/>
        </p:nvPicPr>
        <p:blipFill>
          <a:blip r:embed="rId2" cstate="print"/>
          <a:srcRect/>
          <a:stretch>
            <a:fillRect/>
          </a:stretch>
        </p:blipFill>
        <p:spPr bwMode="auto">
          <a:xfrm>
            <a:off x="2915816" y="908720"/>
            <a:ext cx="3333750" cy="47910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450506"/>
          </a:xfrm>
        </p:spPr>
        <p:txBody>
          <a:bodyPr>
            <a:normAutofit/>
          </a:bodyPr>
          <a:lstStyle/>
          <a:p>
            <a:r>
              <a:rPr lang="es-ES" dirty="0" smtClean="0"/>
              <a:t>Maneras de pensar el futuro…</a:t>
            </a:r>
            <a:br>
              <a:rPr lang="es-ES" dirty="0" smtClean="0"/>
            </a:b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4.bp.blogspot.com/_yECQdveVy6w/TMEI7wII9RI/AAAAAAAAACs/qR2P686H1Bk/s1600/telebasur.jpg"/>
          <p:cNvPicPr>
            <a:picLocks noChangeAspect="1" noChangeArrowheads="1"/>
          </p:cNvPicPr>
          <p:nvPr/>
        </p:nvPicPr>
        <p:blipFill>
          <a:blip r:embed="rId2" cstate="print"/>
          <a:srcRect/>
          <a:stretch>
            <a:fillRect/>
          </a:stretch>
        </p:blipFill>
        <p:spPr bwMode="auto">
          <a:xfrm>
            <a:off x="0" y="0"/>
            <a:ext cx="2571750" cy="1771651"/>
          </a:xfrm>
          <a:prstGeom prst="rect">
            <a:avLst/>
          </a:prstGeom>
          <a:noFill/>
        </p:spPr>
      </p:pic>
      <p:pic>
        <p:nvPicPr>
          <p:cNvPr id="34820" name="Picture 4" descr="https://espaciocine.files.wordpress.com/2012/03/wajcmanlibro1.jpg?w=450"/>
          <p:cNvPicPr>
            <a:picLocks noChangeAspect="1" noChangeArrowheads="1"/>
          </p:cNvPicPr>
          <p:nvPr/>
        </p:nvPicPr>
        <p:blipFill>
          <a:blip r:embed="rId3" cstate="print"/>
          <a:srcRect/>
          <a:stretch>
            <a:fillRect/>
          </a:stretch>
        </p:blipFill>
        <p:spPr bwMode="auto">
          <a:xfrm>
            <a:off x="179512" y="2132856"/>
            <a:ext cx="1647825" cy="2190750"/>
          </a:xfrm>
          <a:prstGeom prst="rect">
            <a:avLst/>
          </a:prstGeom>
          <a:noFill/>
        </p:spPr>
      </p:pic>
      <p:pic>
        <p:nvPicPr>
          <p:cNvPr id="34822" name="Picture 6" descr="http://salonkritik.net/archivo/garaigorta-thumb.jpg"/>
          <p:cNvPicPr>
            <a:picLocks noChangeAspect="1" noChangeArrowheads="1"/>
          </p:cNvPicPr>
          <p:nvPr/>
        </p:nvPicPr>
        <p:blipFill>
          <a:blip r:embed="rId4" cstate="print"/>
          <a:srcRect/>
          <a:stretch>
            <a:fillRect/>
          </a:stretch>
        </p:blipFill>
        <p:spPr bwMode="auto">
          <a:xfrm>
            <a:off x="1907704" y="1988840"/>
            <a:ext cx="3333750" cy="2447926"/>
          </a:xfrm>
          <a:prstGeom prst="rect">
            <a:avLst/>
          </a:prstGeom>
          <a:noFill/>
        </p:spPr>
      </p:pic>
      <p:pic>
        <p:nvPicPr>
          <p:cNvPr id="34824" name="Picture 8" descr="http://2.bp.blogspot.com/_I0uwDQ6LFiI/TO1m4eflCMI/AAAAAAAADXE/_9yQbiJov6Y/s1600/compra.jpg"/>
          <p:cNvPicPr>
            <a:picLocks noChangeAspect="1" noChangeArrowheads="1"/>
          </p:cNvPicPr>
          <p:nvPr/>
        </p:nvPicPr>
        <p:blipFill>
          <a:blip r:embed="rId5" cstate="print"/>
          <a:srcRect/>
          <a:stretch>
            <a:fillRect/>
          </a:stretch>
        </p:blipFill>
        <p:spPr bwMode="auto">
          <a:xfrm>
            <a:off x="5334000" y="0"/>
            <a:ext cx="3810000" cy="3438526"/>
          </a:xfrm>
          <a:prstGeom prst="rect">
            <a:avLst/>
          </a:prstGeom>
          <a:noFill/>
        </p:spPr>
      </p:pic>
      <p:pic>
        <p:nvPicPr>
          <p:cNvPr id="34828" name="Picture 12" descr="http://joselopezsanchez.files.wordpress.com/2009/06/capitalismo.jpg"/>
          <p:cNvPicPr>
            <a:picLocks noChangeAspect="1" noChangeArrowheads="1"/>
          </p:cNvPicPr>
          <p:nvPr/>
        </p:nvPicPr>
        <p:blipFill>
          <a:blip r:embed="rId6" cstate="print"/>
          <a:srcRect/>
          <a:stretch>
            <a:fillRect/>
          </a:stretch>
        </p:blipFill>
        <p:spPr bwMode="auto">
          <a:xfrm>
            <a:off x="5652120" y="3524250"/>
            <a:ext cx="3057525" cy="3333750"/>
          </a:xfrm>
          <a:prstGeom prst="rect">
            <a:avLst/>
          </a:prstGeom>
          <a:noFill/>
        </p:spPr>
      </p:pic>
      <p:pic>
        <p:nvPicPr>
          <p:cNvPr id="14338" name="Picture 2" descr="http://www.antoniamag.com/revista/images/stories/testimonio/gh12/Gran_hermano1.jpg"/>
          <p:cNvPicPr>
            <a:picLocks noChangeAspect="1" noChangeArrowheads="1"/>
          </p:cNvPicPr>
          <p:nvPr/>
        </p:nvPicPr>
        <p:blipFill>
          <a:blip r:embed="rId7" cstate="print"/>
          <a:srcRect/>
          <a:stretch>
            <a:fillRect/>
          </a:stretch>
        </p:blipFill>
        <p:spPr bwMode="auto">
          <a:xfrm>
            <a:off x="2771800" y="260648"/>
            <a:ext cx="1917493" cy="1440160"/>
          </a:xfrm>
          <a:prstGeom prst="rect">
            <a:avLst/>
          </a:prstGeom>
          <a:noFill/>
        </p:spPr>
      </p:pic>
      <p:pic>
        <p:nvPicPr>
          <p:cNvPr id="9" name="Picture 2" descr="http://p2.trrsf.com/image/get?src=http%3A%2F%2Fimages.terra.com%2F2012%2F06%2F08%2Fninos-facebook20120608064440.png&amp;o=cf&amp;vs=301x464&amp;hs=619x464"/>
          <p:cNvPicPr>
            <a:picLocks noChangeAspect="1" noChangeArrowheads="1"/>
          </p:cNvPicPr>
          <p:nvPr/>
        </p:nvPicPr>
        <p:blipFill>
          <a:blip r:embed="rId8" cstate="print"/>
          <a:srcRect/>
          <a:stretch>
            <a:fillRect/>
          </a:stretch>
        </p:blipFill>
        <p:spPr bwMode="auto">
          <a:xfrm>
            <a:off x="1835696" y="4238600"/>
            <a:ext cx="3494415" cy="2619400"/>
          </a:xfrm>
          <a:prstGeom prst="rect">
            <a:avLst/>
          </a:prstGeom>
          <a:noFill/>
        </p:spPr>
      </p:pic>
      <p:pic>
        <p:nvPicPr>
          <p:cNvPr id="10" name="Picture 10" descr="http://upload.wikimedia.org/wikipedia/commons/thumb/4/49/Fredmeyer_edit_1.jpg/320px-Fredmeyer_edit_1.jpg"/>
          <p:cNvPicPr>
            <a:picLocks noChangeAspect="1" noChangeArrowheads="1"/>
          </p:cNvPicPr>
          <p:nvPr/>
        </p:nvPicPr>
        <p:blipFill>
          <a:blip r:embed="rId9" cstate="print"/>
          <a:srcRect/>
          <a:stretch>
            <a:fillRect/>
          </a:stretch>
        </p:blipFill>
        <p:spPr bwMode="auto">
          <a:xfrm>
            <a:off x="179512" y="4857749"/>
            <a:ext cx="3048000" cy="200025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n"/>
          <p:cNvPicPr>
            <a:picLocks noChangeAspect="1" noChangeArrowheads="1"/>
          </p:cNvPicPr>
          <p:nvPr/>
        </p:nvPicPr>
        <p:blipFill>
          <a:blip r:embed="rId4" cstate="print"/>
          <a:srcRect/>
          <a:stretch>
            <a:fillRect/>
          </a:stretch>
        </p:blipFill>
        <p:spPr bwMode="auto">
          <a:xfrm>
            <a:off x="0" y="28432"/>
            <a:ext cx="4686958" cy="6829568"/>
          </a:xfrm>
          <a:prstGeom prst="rect">
            <a:avLst/>
          </a:prstGeom>
          <a:noFill/>
        </p:spPr>
      </p:pic>
    </p:spTree>
    <p:controls>
      <mc:AlternateContent xmlns:mc="http://schemas.openxmlformats.org/markup-compatibility/2006">
        <mc:Choice xmlns:v="urn:schemas-microsoft-com:vml" Requires="v">
          <p:control spid="5123" name="ShockwaveFlash1" r:id="rId2" imgW="3889440" imgH="2374920"/>
        </mc:Choice>
        <mc:Fallback>
          <p:control name="ShockwaveFlash1" r:id="rId2" imgW="3889440" imgH="237492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33375"/>
                  <a:ext cx="3889375" cy="2374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245</Words>
  <Application>Microsoft Office PowerPoint</Application>
  <PresentationFormat>Presentación en pantalla (4:3)</PresentationFormat>
  <Paragraphs>26</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El color de mis sueños</vt:lpstr>
      <vt:lpstr>EDUARDO GALEANO    EL DERECHO A SOÑAR : http://www.youtube.com/watch?v=YeSPhJ-u8ys   “..el televisor dejará de ser tratado como un miembro más de la familia…” </vt:lpstr>
      <vt:lpstr>Presentación de PowerPoint</vt:lpstr>
      <vt:lpstr> Helena me humilla cada mañana, a la hora del desayuno, contándome sus sueños prodigiosos. Ella entra en la noche como en un cine, y cada noche un nuevo sueño la espera. Mientras ella cuenta, yo bebo mi café en silencio. Más me vale callar. Los pocos sueños míos que consigo recordar son de una bochornosa estupidez. Para vengarme, escribo los sueños que ella vuela. Aquí están, reunidos, fugitivos de las páginas de mis libros que ellos, los sueños, han mejorado tanto.  Eduardo Galeano </vt:lpstr>
      <vt:lpstr>Presentación de PowerPoint</vt:lpstr>
      <vt:lpstr>Presentación de PowerPoint</vt:lpstr>
      <vt:lpstr>Maneras de pensar el futuro… </vt:lpstr>
      <vt:lpstr>Presentación de PowerPoint</vt:lpstr>
      <vt:lpstr>Presentación de PowerPoint</vt:lpstr>
      <vt:lpstr>Presentación de PowerPoint</vt:lpstr>
      <vt:lpstr>Presentación de PowerPoint</vt:lpstr>
      <vt:lpstr>Presentación de PowerPoint</vt:lpstr>
      <vt:lpstr>Presentación de PowerPoint</vt:lpstr>
      <vt:lpstr>Imaginemos al niño del futuro, la vida del futuro. La que queremos para nosotros y en nuestras aulas  </vt:lpstr>
      <vt:lpstr>Presentación de PowerPoint</vt:lpstr>
      <vt:lpstr>Presentación de PowerPoint</vt:lpstr>
      <vt:lpstr>Como hacer el proyecto “El color de mis sueños”  Se parte de la idea de un IMAGINAR UN FUTURO POSIBLE EN CONVIVENCIA CON LA TECNOLOGÍA:   PARA CADA UNO DE NOSOTROS; PARA EL NIÑO DEL FUTURO O PARA EL AULA  El desarrollo de la idea es libre  Puede tomar la forma de una poesía visual (individual), un libro ilustrado (individual),  o un vídeo (en grupo) </vt:lpstr>
      <vt:lpstr>Para hacer una poesía visual, podemos consultar la obra de Chema Madoz:</vt:lpstr>
      <vt:lpstr>Presentación de PowerPoint</vt:lpstr>
      <vt:lpstr>Para hacer un libro ilustrado (3 hojas), podemos consultar la obra de ilustradores infantiles en internet (Rebecca Dautremer, Javier Zabala, etc.)</vt:lpstr>
      <vt:lpstr>Presentación de PowerPoint</vt:lpstr>
      <vt:lpstr>Para hacer el vídeo, podéis inspiraros en el trabajo “dibujando mi futuro” de los alumnos de 4º de Eso del IES as Barxas  (Trabajo con stopmotion)</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ERNESTO GARCIA SANZ</cp:lastModifiedBy>
  <cp:revision>42</cp:revision>
  <dcterms:created xsi:type="dcterms:W3CDTF">2012-10-14T11:37:32Z</dcterms:created>
  <dcterms:modified xsi:type="dcterms:W3CDTF">2014-10-13T06:32:34Z</dcterms:modified>
</cp:coreProperties>
</file>