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67" r:id="rId4"/>
    <p:sldId id="279" r:id="rId5"/>
    <p:sldId id="278" r:id="rId6"/>
    <p:sldId id="280" r:id="rId7"/>
    <p:sldId id="282" r:id="rId8"/>
    <p:sldId id="281" r:id="rId9"/>
    <p:sldId id="283" r:id="rId10"/>
    <p:sldId id="284" r:id="rId11"/>
    <p:sldId id="285" r:id="rId12"/>
    <p:sldId id="286" r:id="rId13"/>
    <p:sldId id="288" r:id="rId14"/>
    <p:sldId id="287" r:id="rId15"/>
    <p:sldId id="290" r:id="rId16"/>
    <p:sldId id="293" r:id="rId17"/>
    <p:sldId id="294" r:id="rId18"/>
    <p:sldId id="295" r:id="rId19"/>
    <p:sldId id="296" r:id="rId20"/>
    <p:sldId id="297" r:id="rId21"/>
    <p:sldId id="300" r:id="rId22"/>
    <p:sldId id="301" r:id="rId23"/>
    <p:sldId id="302" r:id="rId24"/>
    <p:sldId id="303" r:id="rId25"/>
    <p:sldId id="305" r:id="rId26"/>
    <p:sldId id="306" r:id="rId27"/>
    <p:sldId id="308" r:id="rId28"/>
    <p:sldId id="307" r:id="rId29"/>
    <p:sldId id="309" r:id="rId30"/>
    <p:sldId id="310" r:id="rId31"/>
    <p:sldId id="311" r:id="rId32"/>
    <p:sldId id="312" r:id="rId33"/>
    <p:sldId id="304" r:id="rId34"/>
    <p:sldId id="313" r:id="rId35"/>
    <p:sldId id="314" r:id="rId36"/>
    <p:sldId id="315" r:id="rId37"/>
    <p:sldId id="316" r:id="rId38"/>
    <p:sldId id="320" r:id="rId39"/>
    <p:sldId id="321" r:id="rId40"/>
    <p:sldId id="322" r:id="rId41"/>
    <p:sldId id="323" r:id="rId42"/>
    <p:sldId id="318" r:id="rId43"/>
    <p:sldId id="319" r:id="rId44"/>
    <p:sldId id="317" r:id="rId45"/>
    <p:sldId id="292" r:id="rId46"/>
    <p:sldId id="289" r:id="rId47"/>
    <p:sldId id="328" r:id="rId48"/>
    <p:sldId id="325" r:id="rId49"/>
    <p:sldId id="324" r:id="rId50"/>
    <p:sldId id="326" r:id="rId51"/>
    <p:sldId id="327" r:id="rId52"/>
    <p:sldId id="329" r:id="rId53"/>
    <p:sldId id="330" r:id="rId54"/>
    <p:sldId id="331" r:id="rId55"/>
    <p:sldId id="332" r:id="rId56"/>
    <p:sldId id="333" r:id="rId57"/>
    <p:sldId id="337" r:id="rId58"/>
    <p:sldId id="336" r:id="rId59"/>
    <p:sldId id="335" r:id="rId60"/>
    <p:sldId id="334" r:id="rId61"/>
    <p:sldId id="338" r:id="rId62"/>
    <p:sldId id="262" r:id="rId63"/>
    <p:sldId id="263" r:id="rId64"/>
    <p:sldId id="264" r:id="rId65"/>
    <p:sldId id="265" r:id="rId66"/>
    <p:sldId id="270" r:id="rId6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8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6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05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6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45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92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63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1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51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31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2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04/10/2015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7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pdgroup.es/wps/portal/npd/es/home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La_1" TargetMode="External"/><Relationship Id="rId3" Type="http://schemas.openxmlformats.org/officeDocument/2006/relationships/hyperlink" Target="https://es.wikipedia.org/wiki/La_2" TargetMode="External"/><Relationship Id="rId7" Type="http://schemas.openxmlformats.org/officeDocument/2006/relationships/hyperlink" Target="https://es.wikipedia.org/wiki/2010" TargetMode="External"/><Relationship Id="rId2" Type="http://schemas.openxmlformats.org/officeDocument/2006/relationships/hyperlink" Target="https://es.wikipedia.org/wiki/TV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s.wikipedia.org/wiki/Clan_(TVE)" TargetMode="External"/><Relationship Id="rId5" Type="http://schemas.openxmlformats.org/officeDocument/2006/relationships/hyperlink" Target="https://es.wikipedia.org/wiki/2003" TargetMode="External"/><Relationship Id="rId4" Type="http://schemas.openxmlformats.org/officeDocument/2006/relationships/hyperlink" Target="https://es.wikipedia.org/wiki/15_de_septiembre" TargetMode="External"/><Relationship Id="rId9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es.wikipedia.org/wiki/Mark_Baker" TargetMode="External"/><Relationship Id="rId7" Type="http://schemas.openxmlformats.org/officeDocument/2006/relationships/hyperlink" Target="https://es.wikipedia.org/wiki/Channel_5" TargetMode="External"/><Relationship Id="rId2" Type="http://schemas.openxmlformats.org/officeDocument/2006/relationships/hyperlink" Target="https://es.wikipedia.org/w/index.php?title=Neville_Astley&amp;action=edit&amp;redlink=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s.wikipedia.org/wiki/2004" TargetMode="External"/><Relationship Id="rId5" Type="http://schemas.openxmlformats.org/officeDocument/2006/relationships/hyperlink" Target="https://es.wikipedia.org/wiki/31_de_mayo" TargetMode="External"/><Relationship Id="rId4" Type="http://schemas.openxmlformats.org/officeDocument/2006/relationships/hyperlink" Target="https://es.wikipedia.org/wiki/El_Peque%C3%B1o_Reino_de_Ben_y_Holly" TargetMode="External"/><Relationship Id="rId9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</a:p>
          <a:p>
            <a:r>
              <a:rPr lang="es-ES" sz="4500" b="1" dirty="0">
                <a:ln/>
                <a:solidFill>
                  <a:srgbClr val="FF0000"/>
                </a:solidFill>
              </a:rPr>
              <a:t>T. </a:t>
            </a:r>
            <a:r>
              <a:rPr lang="es-ES" sz="4500" b="1" dirty="0" smtClean="0">
                <a:ln/>
                <a:solidFill>
                  <a:srgbClr val="FF0000"/>
                </a:solidFill>
              </a:rPr>
              <a:t>5.2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: Consumo audiovisual. </a:t>
            </a:r>
            <a:endParaRPr lang="es-ES" sz="45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3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</a:p>
          <a:p>
            <a:r>
              <a:rPr lang="es-ES" sz="4500" b="1" dirty="0" smtClean="0">
                <a:ln/>
                <a:solidFill>
                  <a:srgbClr val="FF0000"/>
                </a:solidFill>
              </a:rPr>
              <a:t> ¿Quién construye los productos visuales comerciales?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5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  <a:r>
              <a:rPr lang="es-ES" sz="4500" b="1" dirty="0" smtClean="0">
                <a:ln/>
              </a:rPr>
              <a:t>Publicistas 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4500" dirty="0" smtClean="0">
                <a:ln/>
              </a:rPr>
              <a:t>(creativos y directores de arte para publicidad en exterior (prensa, mobiliario urbano, tv.) como en puntos de venta (escaparates…)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s-ES" sz="4500" dirty="0" smtClean="0">
                <a:ln/>
              </a:rPr>
              <a:t>Fotógrafos de moda.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s-ES" sz="4500" dirty="0" smtClean="0">
                <a:ln/>
              </a:rPr>
              <a:t>Diseñadores gráficos.</a:t>
            </a:r>
            <a:endParaRPr lang="es-ES" sz="4500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08133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5400" b="1" dirty="0" smtClean="0">
                <a:ln/>
                <a:solidFill>
                  <a:srgbClr val="FF0000"/>
                </a:solidFill>
              </a:rPr>
              <a:t>Tipos de productos o servicios visuales comerciales</a:t>
            </a:r>
            <a:r>
              <a:rPr lang="es-ES" sz="54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914400" indent="-914400" algn="l">
              <a:buFont typeface="+mj-lt"/>
              <a:buAutoNum type="arabicPeriod"/>
            </a:pPr>
            <a:r>
              <a:rPr lang="es-ES" sz="4500" b="1" dirty="0" smtClean="0">
                <a:ln/>
                <a:solidFill>
                  <a:schemeClr val="accent2"/>
                </a:solidFill>
              </a:rPr>
              <a:t>Dirigidos a la venta directa de productos de consumo. </a:t>
            </a:r>
          </a:p>
          <a:p>
            <a:pPr algn="l"/>
            <a: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es-ES" sz="3600" b="1" dirty="0" smtClean="0">
                <a:ln/>
              </a:rPr>
              <a:t>- Publicidad exterior</a:t>
            </a:r>
            <a:r>
              <a:rPr lang="es-ES" sz="3600" dirty="0" smtClean="0">
                <a:ln/>
              </a:rPr>
              <a:t>: identidad </a:t>
            </a:r>
          </a:p>
          <a:p>
            <a:pPr algn="l"/>
            <a:r>
              <a:rPr lang="es-ES" sz="3600" dirty="0" smtClean="0">
                <a:ln/>
              </a:rPr>
              <a:t>           corporativa, prensa, tv. </a:t>
            </a:r>
            <a:r>
              <a:rPr lang="es-ES" sz="3600" dirty="0" err="1" smtClean="0">
                <a:ln/>
              </a:rPr>
              <a:t>Mob</a:t>
            </a:r>
            <a:r>
              <a:rPr lang="es-ES" sz="3600" dirty="0" smtClean="0">
                <a:ln/>
              </a:rPr>
              <a:t>. Urbano..</a:t>
            </a:r>
          </a:p>
          <a:p>
            <a:pPr algn="l"/>
            <a:r>
              <a:rPr lang="es-ES" sz="3600" b="1" dirty="0">
                <a:ln/>
                <a:solidFill>
                  <a:schemeClr val="accent2"/>
                </a:solidFill>
              </a:rPr>
              <a:t> </a:t>
            </a:r>
            <a:r>
              <a:rPr lang="es-ES" sz="3600" b="1" dirty="0" smtClean="0">
                <a:ln/>
                <a:solidFill>
                  <a:schemeClr val="accent2"/>
                </a:solidFill>
              </a:rPr>
              <a:t>        </a:t>
            </a:r>
            <a:r>
              <a:rPr lang="es-ES" sz="3600" b="1" dirty="0" smtClean="0">
                <a:ln/>
              </a:rPr>
              <a:t>- Publicidad en el punto de venta.</a:t>
            </a:r>
          </a:p>
          <a:p>
            <a:pPr marL="742950" indent="-742950" algn="l">
              <a:buAutoNum type="arabicPeriod" startAt="2"/>
            </a:pPr>
            <a:r>
              <a:rPr lang="es-ES" sz="4400" b="1" dirty="0" smtClean="0">
                <a:ln/>
                <a:solidFill>
                  <a:schemeClr val="accent2"/>
                </a:solidFill>
              </a:rPr>
              <a:t>Dirigidos a la venta de productos o</a:t>
            </a:r>
          </a:p>
          <a:p>
            <a:pPr algn="l"/>
            <a:r>
              <a:rPr lang="es-ES" sz="4400" b="1" dirty="0">
                <a:ln/>
                <a:solidFill>
                  <a:schemeClr val="accent2"/>
                </a:solidFill>
              </a:rPr>
              <a:t> </a:t>
            </a:r>
            <a:r>
              <a:rPr lang="es-ES" sz="4400" b="1" dirty="0" smtClean="0">
                <a:ln/>
                <a:solidFill>
                  <a:schemeClr val="accent2"/>
                </a:solidFill>
              </a:rPr>
              <a:t>      servicios de entretenimiento</a:t>
            </a:r>
          </a:p>
          <a:p>
            <a:pPr algn="l"/>
            <a:r>
              <a:rPr lang="es-ES" sz="3600" b="1" dirty="0" smtClean="0">
                <a:ln/>
              </a:rPr>
              <a:t>    </a:t>
            </a:r>
            <a:endParaRPr lang="es-ES" sz="36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94138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lvl="0" indent="-914400">
              <a:buFont typeface="+mj-lt"/>
              <a:buAutoNum type="arabicPeriod"/>
            </a:pPr>
            <a:r>
              <a:rPr lang="es-ES" sz="6000" b="1" dirty="0" smtClean="0">
                <a:ln/>
                <a:solidFill>
                  <a:schemeClr val="accent2"/>
                </a:solidFill>
              </a:rPr>
              <a:t>Productos visuales comerciales dirigidos </a:t>
            </a:r>
            <a:r>
              <a:rPr lang="es-ES" sz="6000" b="1" dirty="0">
                <a:ln/>
                <a:solidFill>
                  <a:schemeClr val="accent2"/>
                </a:solidFill>
              </a:rPr>
              <a:t>a la venta directa de productos </a:t>
            </a:r>
            <a:r>
              <a:rPr lang="es-ES" sz="6000" b="1" dirty="0" smtClean="0">
                <a:ln/>
                <a:solidFill>
                  <a:schemeClr val="accent2"/>
                </a:solidFill>
              </a:rPr>
              <a:t>o servicios de </a:t>
            </a:r>
            <a:r>
              <a:rPr lang="es-ES" sz="6000" b="1" dirty="0">
                <a:ln/>
                <a:solidFill>
                  <a:schemeClr val="accent2"/>
                </a:solidFill>
              </a:rPr>
              <a:t>consumo. </a:t>
            </a:r>
            <a:endParaRPr lang="es-ES" sz="6000" b="1" dirty="0" smtClean="0">
              <a:ln/>
              <a:solidFill>
                <a:schemeClr val="accent2"/>
              </a:solidFill>
            </a:endParaRPr>
          </a:p>
          <a:p>
            <a:pPr lvl="0" algn="l"/>
            <a:r>
              <a:rPr lang="es-ES" sz="4400" b="1" dirty="0" smtClean="0">
                <a:ln/>
              </a:rPr>
              <a:t>     P. exterior/ P. en punto de venta.</a:t>
            </a:r>
            <a:endParaRPr lang="es-ES" sz="44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82563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exterior</a:t>
            </a:r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3538" b="8000"/>
          <a:stretch/>
        </p:blipFill>
        <p:spPr>
          <a:xfrm>
            <a:off x="629562" y="1731685"/>
            <a:ext cx="7884876" cy="514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66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exterior</a:t>
            </a:r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8000" r="5900" b="4851"/>
          <a:stretch/>
        </p:blipFill>
        <p:spPr>
          <a:xfrm>
            <a:off x="827584" y="1409415"/>
            <a:ext cx="7417953" cy="544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92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9008"/>
            <a:ext cx="9144000" cy="59740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exterior</a:t>
            </a:r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12201" r="6688" b="25851"/>
          <a:stretch/>
        </p:blipFill>
        <p:spPr>
          <a:xfrm>
            <a:off x="10941" y="1628800"/>
            <a:ext cx="9108964" cy="52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9008"/>
            <a:ext cx="9144000" cy="59740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exterior</a:t>
            </a:r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11151" r="9050" b="3801"/>
          <a:stretch/>
        </p:blipFill>
        <p:spPr>
          <a:xfrm>
            <a:off x="899592" y="1484783"/>
            <a:ext cx="7704856" cy="53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5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9008"/>
            <a:ext cx="9144000" cy="59740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exterior</a:t>
            </a:r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6688" b="4851"/>
          <a:stretch/>
        </p:blipFill>
        <p:spPr>
          <a:xfrm>
            <a:off x="461705" y="1556792"/>
            <a:ext cx="81724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91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9008"/>
            <a:ext cx="9144000" cy="59740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exterior</a:t>
            </a:r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9051" r="10000" b="12201"/>
          <a:stretch/>
        </p:blipFill>
        <p:spPr>
          <a:xfrm>
            <a:off x="870992" y="1457400"/>
            <a:ext cx="740201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9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tx2">
              <a:lumMod val="75000"/>
            </a:schemeClr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endParaRPr lang="es-ES" sz="9600" b="1" dirty="0" smtClean="0">
              <a:solidFill>
                <a:srgbClr val="FF0000"/>
              </a:solidFill>
            </a:endParaRPr>
          </a:p>
          <a:p>
            <a:r>
              <a:rPr lang="es-ES" sz="8800" b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CONSUMO, </a:t>
            </a:r>
          </a:p>
          <a:p>
            <a:endParaRPr lang="es-ES" sz="8000" b="1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  <a:p>
            <a:r>
              <a:rPr lang="es-ES" sz="8000" b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LUEGO EXISTO.</a:t>
            </a:r>
            <a:endParaRPr lang="es-ES" sz="8000" b="1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038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9008"/>
            <a:ext cx="9144000" cy="59740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exterior</a:t>
            </a:r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441" t="6689" r="9396" b="4718"/>
          <a:stretch/>
        </p:blipFill>
        <p:spPr>
          <a:xfrm>
            <a:off x="1115616" y="1514248"/>
            <a:ext cx="6768752" cy="53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13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9008"/>
            <a:ext cx="9144000" cy="59740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exterior</a:t>
            </a:r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442" t="4720" r="13086" b="23047"/>
          <a:stretch/>
        </p:blipFill>
        <p:spPr>
          <a:xfrm>
            <a:off x="623469" y="1574032"/>
            <a:ext cx="7848872" cy="52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71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9008"/>
            <a:ext cx="9144000" cy="59740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exterior/p. venta.</a:t>
            </a:r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/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2594" r="11610" b="5703"/>
          <a:stretch/>
        </p:blipFill>
        <p:spPr>
          <a:xfrm>
            <a:off x="400333" y="1523093"/>
            <a:ext cx="8295143" cy="533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2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9008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en el punto de venta</a:t>
            </a:r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s-ES" sz="4000" b="1" dirty="0" smtClean="0">
                <a:ln/>
              </a:rPr>
              <a:t>El consumidor </a:t>
            </a:r>
            <a:r>
              <a:rPr lang="es-ES" sz="4000" dirty="0" smtClean="0">
                <a:ln/>
              </a:rPr>
              <a:t>se encuentra en situación de </a:t>
            </a:r>
            <a:r>
              <a:rPr lang="es-ES" sz="4000" b="1" dirty="0" smtClean="0">
                <a:ln/>
              </a:rPr>
              <a:t>compra.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r="26375" b="6262"/>
          <a:stretch/>
        </p:blipFill>
        <p:spPr>
          <a:xfrm>
            <a:off x="1979711" y="2702991"/>
            <a:ext cx="4968553" cy="41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62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9008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en el punto de venta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965" t="7672" r="13086" b="18500"/>
          <a:stretch/>
        </p:blipFill>
        <p:spPr>
          <a:xfrm>
            <a:off x="575556" y="1772801"/>
            <a:ext cx="7992888" cy="50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79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9008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en el punto de venta</a:t>
            </a:r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703" t="5704" r="9395" b="3735"/>
          <a:stretch/>
        </p:blipFill>
        <p:spPr>
          <a:xfrm>
            <a:off x="1235537" y="1558211"/>
            <a:ext cx="6624736" cy="52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4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9008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en el punto de venta</a:t>
            </a:r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88" t="8203" r="8658" b="4189"/>
          <a:stretch/>
        </p:blipFill>
        <p:spPr>
          <a:xfrm>
            <a:off x="1043608" y="1491924"/>
            <a:ext cx="7128792" cy="53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91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9008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en el punto de venta</a:t>
            </a:r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441" t="6688" r="9396" b="4718"/>
          <a:stretch/>
        </p:blipFill>
        <p:spPr>
          <a:xfrm>
            <a:off x="1016196" y="1412775"/>
            <a:ext cx="6868172" cy="54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92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9008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en el punto de venta</a:t>
            </a:r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0101" r="9051" b="4850"/>
          <a:stretch/>
        </p:blipFill>
        <p:spPr>
          <a:xfrm>
            <a:off x="983509" y="1487711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9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9008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en el punto de venta</a:t>
            </a:r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14300" r="10625" b="11151"/>
          <a:stretch/>
        </p:blipFill>
        <p:spPr>
          <a:xfrm>
            <a:off x="1115616" y="1745432"/>
            <a:ext cx="590465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7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</a:p>
          <a:p>
            <a:r>
              <a:rPr lang="es-ES" sz="4500" b="1" dirty="0">
                <a:ln/>
                <a:solidFill>
                  <a:srgbClr val="FF0000"/>
                </a:solidFill>
              </a:rPr>
              <a:t>T. </a:t>
            </a:r>
            <a:r>
              <a:rPr lang="es-ES" sz="4500" b="1" dirty="0" smtClean="0">
                <a:ln/>
                <a:solidFill>
                  <a:srgbClr val="FF0000"/>
                </a:solidFill>
              </a:rPr>
              <a:t>5.2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: Consumo </a:t>
            </a:r>
            <a: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  <a:t>audiovisual. </a:t>
            </a:r>
            <a:endParaRPr lang="es-ES" sz="4500" b="1" dirty="0" smtClean="0">
              <a:ln/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4500" b="1" dirty="0">
              <a:ln/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ES" sz="5400" b="1" dirty="0" smtClean="0">
                <a:ln/>
                <a:solidFill>
                  <a:srgbClr val="FF0000"/>
                </a:solidFill>
              </a:rPr>
              <a:t>¿</a:t>
            </a:r>
            <a:r>
              <a:rPr lang="es-ES" sz="5400" b="1" dirty="0">
                <a:ln/>
                <a:solidFill>
                  <a:srgbClr val="FF0000"/>
                </a:solidFill>
              </a:rPr>
              <a:t>Alguna vez has pensado cuánto influye la publicidad en tu conducta como consumidor?</a:t>
            </a:r>
            <a:br>
              <a:rPr lang="es-ES" sz="5400" b="1" dirty="0">
                <a:ln/>
                <a:solidFill>
                  <a:srgbClr val="FF0000"/>
                </a:solidFill>
              </a:rPr>
            </a:br>
            <a: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509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9008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en el punto de venta</a:t>
            </a:r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8000" r="5113" b="6951"/>
          <a:stretch/>
        </p:blipFill>
        <p:spPr>
          <a:xfrm>
            <a:off x="827584" y="1435222"/>
            <a:ext cx="7488832" cy="54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62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9008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Publicidad en el punto de venta</a:t>
            </a:r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967" t="5704" r="12347" b="5704"/>
          <a:stretch/>
        </p:blipFill>
        <p:spPr>
          <a:xfrm>
            <a:off x="1151621" y="1505621"/>
            <a:ext cx="6660740" cy="53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55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6"/>
            <a:ext cx="9144000" cy="599901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2. Dirigidos </a:t>
            </a:r>
            <a:r>
              <a:rPr lang="es-ES" sz="4000" b="1" dirty="0">
                <a:ln/>
                <a:solidFill>
                  <a:srgbClr val="C00000"/>
                </a:solidFill>
              </a:rPr>
              <a:t>a la venta de productos o</a:t>
            </a:r>
          </a:p>
          <a:p>
            <a:r>
              <a:rPr lang="es-ES" sz="4000" b="1" dirty="0">
                <a:ln/>
                <a:solidFill>
                  <a:srgbClr val="C00000"/>
                </a:solidFill>
              </a:rPr>
              <a:t>       servicios de </a:t>
            </a:r>
            <a:r>
              <a:rPr lang="es-ES" sz="4000" b="1" dirty="0" smtClean="0">
                <a:ln/>
                <a:solidFill>
                  <a:srgbClr val="C00000"/>
                </a:solidFill>
              </a:rPr>
              <a:t>entretenimiento.</a:t>
            </a:r>
          </a:p>
          <a:p>
            <a:r>
              <a:rPr lang="es-ES" sz="3200" b="1" dirty="0" smtClean="0">
                <a:ln/>
              </a:rPr>
              <a:t>Juguetes</a:t>
            </a:r>
          </a:p>
          <a:p>
            <a:r>
              <a:rPr lang="es-ES" sz="3200" b="1" dirty="0" smtClean="0">
                <a:ln/>
              </a:rPr>
              <a:t>Juegos/videojuegos</a:t>
            </a:r>
            <a:endParaRPr lang="es-ES" sz="3200" b="1" dirty="0">
              <a:ln/>
            </a:endParaRPr>
          </a:p>
          <a:p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08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990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2000" b="1" dirty="0" smtClean="0">
                <a:ln/>
                <a:solidFill>
                  <a:srgbClr val="C00000"/>
                </a:solidFill>
              </a:rPr>
              <a:t>2. Dirigidos </a:t>
            </a:r>
            <a:r>
              <a:rPr lang="es-ES" sz="2000" b="1" dirty="0">
                <a:ln/>
                <a:solidFill>
                  <a:srgbClr val="C00000"/>
                </a:solidFill>
              </a:rPr>
              <a:t>a la venta de </a:t>
            </a:r>
            <a:r>
              <a:rPr lang="es-ES" sz="2000" b="1" dirty="0" smtClean="0">
                <a:ln/>
                <a:solidFill>
                  <a:srgbClr val="C00000"/>
                </a:solidFill>
              </a:rPr>
              <a:t>productos o servicios de entretenimiento. 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Juguetes</a:t>
            </a:r>
          </a:p>
          <a:p>
            <a:r>
              <a:rPr lang="es-ES" sz="3200" b="1" dirty="0" smtClean="0">
                <a:ln/>
              </a:rPr>
              <a:t>NPD </a:t>
            </a:r>
            <a:r>
              <a:rPr lang="es-ES" sz="3200" b="1" dirty="0" err="1" smtClean="0">
                <a:ln/>
              </a:rPr>
              <a:t>Group</a:t>
            </a:r>
            <a:r>
              <a:rPr lang="es-ES" sz="3200" b="1" dirty="0" smtClean="0">
                <a:ln/>
              </a:rPr>
              <a:t>: consultora que analiza el consumo de juguetes:  </a:t>
            </a:r>
            <a:r>
              <a:rPr lang="es-ES" sz="2000" b="1" dirty="0">
                <a:ln/>
                <a:hlinkClick r:id="rId2"/>
              </a:rPr>
              <a:t>https://www.npdgroup.es/wps/portal/npd/es/home</a:t>
            </a:r>
            <a:r>
              <a:rPr lang="es-ES" sz="2000" b="1" dirty="0" smtClean="0">
                <a:ln/>
                <a:hlinkClick r:id="rId2"/>
              </a:rPr>
              <a:t>/</a:t>
            </a:r>
            <a:r>
              <a:rPr lang="es-ES" sz="2000" b="1" dirty="0" smtClean="0">
                <a:ln/>
              </a:rPr>
              <a:t> </a:t>
            </a:r>
          </a:p>
          <a:p>
            <a:pPr algn="l"/>
            <a:r>
              <a:rPr lang="es-ES" sz="3200" b="1" dirty="0" smtClean="0">
                <a:ln/>
                <a:solidFill>
                  <a:srgbClr val="FF0000"/>
                </a:solidFill>
              </a:rPr>
              <a:t>MATTEL</a:t>
            </a:r>
            <a:r>
              <a:rPr lang="es-ES" sz="3200" b="1" dirty="0" smtClean="0">
                <a:ln/>
              </a:rPr>
              <a:t>: mayor multinacional de juguetes del mundo. (EEUU)</a:t>
            </a:r>
          </a:p>
          <a:p>
            <a:pPr algn="l"/>
            <a:r>
              <a:rPr lang="es-ES" sz="3200" b="1" dirty="0" smtClean="0">
                <a:ln/>
                <a:solidFill>
                  <a:srgbClr val="FF0000"/>
                </a:solidFill>
              </a:rPr>
              <a:t>LEGO: </a:t>
            </a:r>
            <a:r>
              <a:rPr lang="es-ES" sz="3200" b="1" dirty="0" smtClean="0">
                <a:ln/>
              </a:rPr>
              <a:t>(Dinamarca)</a:t>
            </a:r>
          </a:p>
          <a:p>
            <a:endParaRPr lang="es-ES" sz="2000" b="1" dirty="0">
              <a:ln/>
            </a:endParaRPr>
          </a:p>
          <a:p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Mm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150712"/>
            <a:ext cx="3683809" cy="27628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221089"/>
            <a:ext cx="3569605" cy="26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60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990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2000" b="1" dirty="0" smtClean="0">
                <a:ln/>
                <a:solidFill>
                  <a:srgbClr val="C00000"/>
                </a:solidFill>
              </a:rPr>
              <a:t>2. Dirigidos </a:t>
            </a:r>
            <a:r>
              <a:rPr lang="es-ES" sz="2000" b="1" dirty="0">
                <a:ln/>
                <a:solidFill>
                  <a:srgbClr val="C00000"/>
                </a:solidFill>
              </a:rPr>
              <a:t>a la venta de </a:t>
            </a:r>
            <a:r>
              <a:rPr lang="es-ES" sz="2000" b="1" dirty="0" smtClean="0">
                <a:ln/>
                <a:solidFill>
                  <a:srgbClr val="C00000"/>
                </a:solidFill>
              </a:rPr>
              <a:t>productos o servicios de entretenimiento. 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Juguetes</a:t>
            </a:r>
          </a:p>
          <a:p>
            <a:r>
              <a:rPr lang="es-ES" sz="4000" b="1" dirty="0" smtClean="0">
                <a:ln/>
                <a:solidFill>
                  <a:srgbClr val="FF0000"/>
                </a:solidFill>
              </a:rPr>
              <a:t>2011</a:t>
            </a:r>
            <a:r>
              <a:rPr lang="es-ES" sz="2400" b="1" dirty="0" smtClean="0">
                <a:ln/>
                <a:solidFill>
                  <a:srgbClr val="FF0000"/>
                </a:solidFill>
              </a:rPr>
              <a:t>:</a:t>
            </a:r>
            <a:r>
              <a:rPr lang="es-ES" sz="2400" b="1" dirty="0" smtClean="0">
                <a:ln/>
              </a:rPr>
              <a:t> </a:t>
            </a:r>
            <a:r>
              <a:rPr lang="es-ES" sz="2400" b="1" dirty="0" err="1" smtClean="0">
                <a:ln/>
              </a:rPr>
              <a:t>Monster</a:t>
            </a:r>
            <a:r>
              <a:rPr lang="es-ES" sz="2400" b="1" dirty="0" smtClean="0">
                <a:ln/>
              </a:rPr>
              <a:t> High acapara el 8% de la cuota de mercado español.</a:t>
            </a:r>
            <a:endParaRPr lang="es-ES" sz="2400" b="1" dirty="0">
              <a:ln/>
            </a:endParaRPr>
          </a:p>
          <a:p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Mm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60" y="3749080"/>
            <a:ext cx="4365845" cy="30963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4929"/>
            <a:ext cx="4680495" cy="468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63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990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2000" b="1" dirty="0" smtClean="0">
                <a:ln/>
                <a:solidFill>
                  <a:srgbClr val="C00000"/>
                </a:solidFill>
              </a:rPr>
              <a:t>2. Dirigidos </a:t>
            </a:r>
            <a:r>
              <a:rPr lang="es-ES" sz="2000" b="1" dirty="0">
                <a:ln/>
                <a:solidFill>
                  <a:srgbClr val="C00000"/>
                </a:solidFill>
              </a:rPr>
              <a:t>a la venta de </a:t>
            </a:r>
            <a:r>
              <a:rPr lang="es-ES" sz="2000" b="1" dirty="0" smtClean="0">
                <a:ln/>
                <a:solidFill>
                  <a:srgbClr val="C00000"/>
                </a:solidFill>
              </a:rPr>
              <a:t>productos o servicios de entretenimiento. 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Juguetes</a:t>
            </a:r>
          </a:p>
          <a:p>
            <a:r>
              <a:rPr lang="es-ES" sz="4000" b="1" dirty="0">
                <a:ln/>
                <a:solidFill>
                  <a:srgbClr val="FF0000"/>
                </a:solidFill>
              </a:rPr>
              <a:t>2011:</a:t>
            </a:r>
            <a:r>
              <a:rPr lang="es-ES" sz="2800" b="1" dirty="0">
                <a:ln/>
              </a:rPr>
              <a:t>Cars</a:t>
            </a:r>
            <a:r>
              <a:rPr lang="es-ES" sz="2800" b="1" dirty="0" smtClean="0">
                <a:ln/>
              </a:rPr>
              <a:t>: 4% del mercado español.</a:t>
            </a:r>
            <a:endParaRPr lang="es-ES" sz="2800" b="1" dirty="0">
              <a:ln/>
            </a:endParaRPr>
          </a:p>
          <a:p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Mm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92" y="2043582"/>
            <a:ext cx="7491015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29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990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2000" b="1" dirty="0" smtClean="0">
                <a:ln/>
                <a:solidFill>
                  <a:srgbClr val="C00000"/>
                </a:solidFill>
              </a:rPr>
              <a:t>2. Dirigidos </a:t>
            </a:r>
            <a:r>
              <a:rPr lang="es-ES" sz="2000" b="1" dirty="0">
                <a:ln/>
                <a:solidFill>
                  <a:srgbClr val="C00000"/>
                </a:solidFill>
              </a:rPr>
              <a:t>a la venta de </a:t>
            </a:r>
            <a:r>
              <a:rPr lang="es-ES" sz="2000" b="1" dirty="0" smtClean="0">
                <a:ln/>
                <a:solidFill>
                  <a:srgbClr val="C00000"/>
                </a:solidFill>
              </a:rPr>
              <a:t>productos o servicios de entretenimiento. 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Juguetes</a:t>
            </a:r>
          </a:p>
          <a:p>
            <a:r>
              <a:rPr lang="es-ES" sz="3200" b="1" dirty="0" smtClean="0">
                <a:ln/>
                <a:solidFill>
                  <a:srgbClr val="FF0000"/>
                </a:solidFill>
              </a:rPr>
              <a:t>2012: Clásicos como Mickey &amp; </a:t>
            </a:r>
            <a:r>
              <a:rPr lang="es-ES" sz="3200" b="1" dirty="0" err="1" smtClean="0">
                <a:ln/>
                <a:solidFill>
                  <a:srgbClr val="FF0000"/>
                </a:solidFill>
              </a:rPr>
              <a:t>Frieds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 tiene desde este año mas del 1,5% de cuota.</a:t>
            </a:r>
          </a:p>
          <a:p>
            <a:endParaRPr lang="es-ES" sz="2000" b="1" dirty="0">
              <a:ln/>
            </a:endParaRPr>
          </a:p>
          <a:p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2012 Mm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056" y="3717032"/>
            <a:ext cx="4711452" cy="31409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373" y="3717032"/>
            <a:ext cx="4221309" cy="31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54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990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2000" b="1" dirty="0" smtClean="0">
                <a:ln/>
                <a:solidFill>
                  <a:srgbClr val="C00000"/>
                </a:solidFill>
              </a:rPr>
              <a:t>2. Dirigidos </a:t>
            </a:r>
            <a:r>
              <a:rPr lang="es-ES" sz="2000" b="1" dirty="0">
                <a:ln/>
                <a:solidFill>
                  <a:srgbClr val="C00000"/>
                </a:solidFill>
              </a:rPr>
              <a:t>a la venta de </a:t>
            </a:r>
            <a:r>
              <a:rPr lang="es-ES" sz="2000" b="1" dirty="0" smtClean="0">
                <a:ln/>
                <a:solidFill>
                  <a:srgbClr val="C00000"/>
                </a:solidFill>
              </a:rPr>
              <a:t>productos o servicios de entretenimiento. 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Juguetes</a:t>
            </a:r>
          </a:p>
          <a:p>
            <a:r>
              <a:rPr lang="es-ES" sz="3200" b="1" dirty="0" smtClean="0">
                <a:ln/>
                <a:solidFill>
                  <a:srgbClr val="FF0000"/>
                </a:solidFill>
              </a:rPr>
              <a:t>2012: Clásicos como Pocoyo con 0,2 %</a:t>
            </a:r>
            <a:r>
              <a:rPr lang="es-ES" sz="2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,(Serie </a:t>
            </a:r>
            <a:r>
              <a:rPr lang="es-ES" sz="2000" b="1" dirty="0">
                <a:ln/>
                <a:solidFill>
                  <a:schemeClr val="accent1">
                    <a:lumMod val="75000"/>
                  </a:schemeClr>
                </a:solidFill>
              </a:rPr>
              <a:t>de animación española creada por David </a:t>
            </a:r>
            <a:r>
              <a:rPr lang="es-ES" sz="2000" b="1" dirty="0" err="1">
                <a:ln/>
                <a:solidFill>
                  <a:schemeClr val="accent1">
                    <a:lumMod val="75000"/>
                  </a:schemeClr>
                </a:solidFill>
              </a:rPr>
              <a:t>Cantolla</a:t>
            </a:r>
            <a:r>
              <a:rPr lang="es-ES" sz="2000" b="1" dirty="0">
                <a:ln/>
                <a:solidFill>
                  <a:schemeClr val="accent1">
                    <a:lumMod val="75000"/>
                  </a:schemeClr>
                </a:solidFill>
              </a:rPr>
              <a:t>, Colman López, Luis Gallego y Guillermo García </a:t>
            </a:r>
            <a:r>
              <a:rPr lang="es-ES" sz="2000" b="1" dirty="0" err="1" smtClean="0">
                <a:ln/>
                <a:solidFill>
                  <a:schemeClr val="accent1">
                    <a:lumMod val="75000"/>
                  </a:schemeClr>
                </a:solidFill>
              </a:rPr>
              <a:t>Carsi</a:t>
            </a:r>
            <a:r>
              <a:rPr lang="es-ES" sz="2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. Está </a:t>
            </a:r>
            <a:r>
              <a:rPr lang="es-ES" sz="2000" b="1" dirty="0">
                <a:ln/>
                <a:solidFill>
                  <a:schemeClr val="accent1">
                    <a:lumMod val="75000"/>
                  </a:schemeClr>
                </a:solidFill>
              </a:rPr>
              <a:t>producida por </a:t>
            </a:r>
            <a:r>
              <a:rPr lang="es-ES" sz="2000" b="1" dirty="0" err="1">
                <a:ln/>
                <a:solidFill>
                  <a:schemeClr val="accent1">
                    <a:lumMod val="75000"/>
                  </a:schemeClr>
                </a:solidFill>
              </a:rPr>
              <a:t>Zinkia</a:t>
            </a:r>
            <a:r>
              <a:rPr lang="es-ES" sz="2000" b="1" dirty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b="1" dirty="0" err="1">
                <a:ln/>
                <a:solidFill>
                  <a:schemeClr val="accent1">
                    <a:lumMod val="75000"/>
                  </a:schemeClr>
                </a:solidFill>
              </a:rPr>
              <a:t>Entertainment</a:t>
            </a:r>
            <a:r>
              <a:rPr lang="es-ES" sz="2000" b="1" dirty="0">
                <a:ln/>
                <a:solidFill>
                  <a:schemeClr val="accent1">
                    <a:lumMod val="75000"/>
                  </a:schemeClr>
                </a:solidFill>
              </a:rPr>
              <a:t> y distribuida por ITV, </a:t>
            </a:r>
            <a:r>
              <a:rPr lang="es-ES" sz="2000" b="1" dirty="0" err="1">
                <a:ln/>
                <a:solidFill>
                  <a:schemeClr val="accent1">
                    <a:lumMod val="75000"/>
                  </a:schemeClr>
                </a:solidFill>
              </a:rPr>
              <a:t>Bandai</a:t>
            </a:r>
            <a:r>
              <a:rPr lang="es-ES" sz="2000" b="1" dirty="0">
                <a:ln/>
                <a:solidFill>
                  <a:schemeClr val="accent1">
                    <a:lumMod val="75000"/>
                  </a:schemeClr>
                </a:solidFill>
              </a:rPr>
              <a:t> (Master </a:t>
            </a:r>
            <a:r>
              <a:rPr lang="es-ES" sz="2000" b="1" dirty="0" err="1">
                <a:ln/>
                <a:solidFill>
                  <a:schemeClr val="accent1">
                    <a:lumMod val="75000"/>
                  </a:schemeClr>
                </a:solidFill>
              </a:rPr>
              <a:t>Toy</a:t>
            </a:r>
            <a:r>
              <a:rPr lang="es-ES" sz="2000" b="1" dirty="0">
                <a:ln/>
                <a:solidFill>
                  <a:schemeClr val="accent1">
                    <a:lumMod val="75000"/>
                  </a:schemeClr>
                </a:solidFill>
              </a:rPr>
              <a:t> desde noviembre de 2004) trabajó conjuntamente con </a:t>
            </a:r>
            <a:r>
              <a:rPr lang="es-ES" sz="2000" b="1" dirty="0" err="1">
                <a:ln/>
                <a:solidFill>
                  <a:schemeClr val="accent1">
                    <a:lumMod val="75000"/>
                  </a:schemeClr>
                </a:solidFill>
              </a:rPr>
              <a:t>Zinkia</a:t>
            </a:r>
            <a:r>
              <a:rPr lang="es-ES" sz="2000" b="1" dirty="0">
                <a:ln/>
                <a:solidFill>
                  <a:schemeClr val="accent1">
                    <a:lumMod val="75000"/>
                  </a:schemeClr>
                </a:solidFill>
              </a:rPr>
              <a:t> desde el inicio de la producción, lo que permitió durante la fase de guion, incluir observaciones para potenciar la licencia de juguetes. En España, desde que se pusiesen a la venta los juguetes de </a:t>
            </a:r>
            <a:r>
              <a:rPr lang="es-ES" sz="2000" b="1" dirty="0" err="1">
                <a:ln/>
                <a:solidFill>
                  <a:schemeClr val="accent1">
                    <a:lumMod val="75000"/>
                  </a:schemeClr>
                </a:solidFill>
              </a:rPr>
              <a:t>Pocoyó</a:t>
            </a:r>
            <a:r>
              <a:rPr lang="es-ES" sz="2000" b="1" dirty="0">
                <a:ln/>
                <a:solidFill>
                  <a:schemeClr val="accent1">
                    <a:lumMod val="75000"/>
                  </a:schemeClr>
                </a:solidFill>
              </a:rPr>
              <a:t> durante las Navidades de 2006, </a:t>
            </a:r>
            <a:r>
              <a:rPr lang="es-ES" sz="2000" b="1" dirty="0" err="1">
                <a:ln/>
                <a:solidFill>
                  <a:schemeClr val="accent1">
                    <a:lumMod val="75000"/>
                  </a:schemeClr>
                </a:solidFill>
              </a:rPr>
              <a:t>Pocoyó</a:t>
            </a:r>
            <a:r>
              <a:rPr lang="es-ES" sz="2000" b="1" dirty="0">
                <a:ln/>
                <a:solidFill>
                  <a:schemeClr val="accent1">
                    <a:lumMod val="75000"/>
                  </a:schemeClr>
                </a:solidFill>
              </a:rPr>
              <a:t> registró en apenas 6 meses tres roturas de stock </a:t>
            </a:r>
            <a:r>
              <a:rPr lang="es-ES" sz="2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).</a:t>
            </a:r>
            <a:endParaRPr lang="es-ES" sz="3200" b="1" dirty="0" smtClean="0">
              <a:ln/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2000" b="1" dirty="0">
              <a:ln/>
            </a:endParaRPr>
          </a:p>
          <a:p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2012 Mm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878346"/>
            <a:ext cx="3004668" cy="30046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885015"/>
            <a:ext cx="3740360" cy="299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4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990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2000" b="1" dirty="0" smtClean="0">
                <a:ln/>
                <a:solidFill>
                  <a:srgbClr val="C00000"/>
                </a:solidFill>
              </a:rPr>
              <a:t>2. Dirigidos </a:t>
            </a:r>
            <a:r>
              <a:rPr lang="es-ES" sz="2000" b="1" dirty="0">
                <a:ln/>
                <a:solidFill>
                  <a:srgbClr val="C00000"/>
                </a:solidFill>
              </a:rPr>
              <a:t>a la venta de </a:t>
            </a:r>
            <a:r>
              <a:rPr lang="es-ES" sz="2000" b="1" dirty="0" smtClean="0">
                <a:ln/>
                <a:solidFill>
                  <a:srgbClr val="C00000"/>
                </a:solidFill>
              </a:rPr>
              <a:t>productos o servicios de entretenimiento. 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Juguetes</a:t>
            </a:r>
          </a:p>
          <a:p>
            <a:r>
              <a:rPr lang="es-ES" sz="3200" b="1" dirty="0" smtClean="0">
                <a:ln/>
                <a:solidFill>
                  <a:srgbClr val="FF0000"/>
                </a:solidFill>
              </a:rPr>
              <a:t>2012: Clásicos como </a:t>
            </a:r>
            <a:r>
              <a:rPr lang="es-ES" sz="3200" b="1" dirty="0" err="1" smtClean="0">
                <a:ln/>
                <a:solidFill>
                  <a:srgbClr val="FF0000"/>
                </a:solidFill>
              </a:rPr>
              <a:t>Hello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 </a:t>
            </a:r>
            <a:r>
              <a:rPr lang="es-ES" sz="3200" b="1" dirty="0" err="1" smtClean="0">
                <a:ln/>
                <a:solidFill>
                  <a:srgbClr val="FF0000"/>
                </a:solidFill>
              </a:rPr>
              <a:t>Kitty</a:t>
            </a:r>
            <a:r>
              <a:rPr lang="es-ES" sz="3200" b="1" dirty="0">
                <a:ln/>
                <a:solidFill>
                  <a:srgbClr val="FF0000"/>
                </a:solidFill>
              </a:rPr>
              <a:t> </a:t>
            </a:r>
            <a:r>
              <a:rPr lang="es-ES" sz="2200" b="1" dirty="0" smtClean="0">
                <a:ln/>
                <a:solidFill>
                  <a:srgbClr val="FF0000"/>
                </a:solidFill>
              </a:rPr>
              <a:t>(es </a:t>
            </a:r>
            <a:r>
              <a:rPr lang="es-ES" sz="2200" b="1" dirty="0">
                <a:ln/>
                <a:solidFill>
                  <a:srgbClr val="FF0000"/>
                </a:solidFill>
              </a:rPr>
              <a:t>un personaje ficticio producido por la compañía japonesa </a:t>
            </a:r>
            <a:r>
              <a:rPr lang="es-ES" sz="2200" b="1" dirty="0" err="1">
                <a:ln/>
                <a:solidFill>
                  <a:srgbClr val="FF0000"/>
                </a:solidFill>
              </a:rPr>
              <a:t>Sanrio</a:t>
            </a:r>
            <a:r>
              <a:rPr lang="es-ES" sz="2200" b="1" dirty="0">
                <a:ln/>
                <a:solidFill>
                  <a:srgbClr val="FF0000"/>
                </a:solidFill>
              </a:rPr>
              <a:t> y que ha sido por mucho tiempo la más popular de esta compañía. Fue diseñada por </a:t>
            </a:r>
            <a:r>
              <a:rPr lang="es-ES" sz="2200" b="1" dirty="0" err="1">
                <a:ln/>
                <a:solidFill>
                  <a:srgbClr val="FF0000"/>
                </a:solidFill>
              </a:rPr>
              <a:t>Yuko</a:t>
            </a:r>
            <a:r>
              <a:rPr lang="es-ES" sz="2200" b="1" dirty="0">
                <a:ln/>
                <a:solidFill>
                  <a:srgbClr val="FF0000"/>
                </a:solidFill>
              </a:rPr>
              <a:t> </a:t>
            </a:r>
            <a:r>
              <a:rPr lang="es-ES" sz="2200" b="1" dirty="0" err="1">
                <a:ln/>
                <a:solidFill>
                  <a:srgbClr val="FF0000"/>
                </a:solidFill>
              </a:rPr>
              <a:t>Shimizu</a:t>
            </a:r>
            <a:r>
              <a:rPr lang="es-ES" sz="2200" b="1" dirty="0">
                <a:ln/>
                <a:solidFill>
                  <a:srgbClr val="FF0000"/>
                </a:solidFill>
              </a:rPr>
              <a:t> y el primer producto, un monedero de vinilo, se lanzó en Japón en 1974 y en los Estados Unidos en 1976.2 3 Tras el primer diseño realizado por </a:t>
            </a:r>
            <a:r>
              <a:rPr lang="es-ES" sz="2200" b="1" dirty="0" err="1">
                <a:ln/>
                <a:solidFill>
                  <a:srgbClr val="FF0000"/>
                </a:solidFill>
              </a:rPr>
              <a:t>Shimizu</a:t>
            </a:r>
            <a:r>
              <a:rPr lang="es-ES" sz="2200" b="1" dirty="0">
                <a:ln/>
                <a:solidFill>
                  <a:srgbClr val="FF0000"/>
                </a:solidFill>
              </a:rPr>
              <a:t>, </a:t>
            </a:r>
            <a:r>
              <a:rPr lang="es-ES" sz="2200" b="1" dirty="0" err="1">
                <a:ln/>
                <a:solidFill>
                  <a:srgbClr val="FF0000"/>
                </a:solidFill>
              </a:rPr>
              <a:t>Yuko</a:t>
            </a:r>
            <a:r>
              <a:rPr lang="es-ES" sz="2200" b="1" dirty="0">
                <a:ln/>
                <a:solidFill>
                  <a:srgbClr val="FF0000"/>
                </a:solidFill>
              </a:rPr>
              <a:t> Yamaguchi se convirtió en la diseñadora oficial de </a:t>
            </a:r>
            <a:r>
              <a:rPr lang="es-ES" sz="2200" b="1" dirty="0" err="1">
                <a:ln/>
                <a:solidFill>
                  <a:srgbClr val="FF0000"/>
                </a:solidFill>
              </a:rPr>
              <a:t>Hello</a:t>
            </a:r>
            <a:r>
              <a:rPr lang="es-ES" sz="2200" b="1" dirty="0">
                <a:ln/>
                <a:solidFill>
                  <a:srgbClr val="FF0000"/>
                </a:solidFill>
              </a:rPr>
              <a:t> </a:t>
            </a:r>
            <a:r>
              <a:rPr lang="es-ES" sz="2200" b="1" dirty="0" err="1">
                <a:ln/>
                <a:solidFill>
                  <a:srgbClr val="FF0000"/>
                </a:solidFill>
              </a:rPr>
              <a:t>Kitty</a:t>
            </a:r>
            <a:r>
              <a:rPr lang="es-ES" sz="2200" b="1" dirty="0">
                <a:ln/>
                <a:solidFill>
                  <a:srgbClr val="FF0000"/>
                </a:solidFill>
              </a:rPr>
              <a:t> y lleva más de veinte años diseñando todo tipo de productos, accesorios y complementos de </a:t>
            </a:r>
            <a:r>
              <a:rPr lang="es-ES" sz="2200" b="1" dirty="0" err="1">
                <a:ln/>
                <a:solidFill>
                  <a:srgbClr val="FF0000"/>
                </a:solidFill>
              </a:rPr>
              <a:t>Hello</a:t>
            </a:r>
            <a:r>
              <a:rPr lang="es-ES" sz="2200" b="1" dirty="0">
                <a:ln/>
                <a:solidFill>
                  <a:srgbClr val="FF0000"/>
                </a:solidFill>
              </a:rPr>
              <a:t> </a:t>
            </a:r>
            <a:r>
              <a:rPr lang="es-ES" sz="2200" b="1" dirty="0" err="1">
                <a:ln/>
                <a:solidFill>
                  <a:srgbClr val="FF0000"/>
                </a:solidFill>
              </a:rPr>
              <a:t>Kitty</a:t>
            </a:r>
            <a:r>
              <a:rPr lang="es-ES" sz="2200" b="1" dirty="0" smtClean="0">
                <a:ln/>
                <a:solidFill>
                  <a:srgbClr val="FF0000"/>
                </a:solidFill>
              </a:rPr>
              <a:t>.) 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 tiene cuotas entre el 0,2 % y el 0,4 % .</a:t>
            </a:r>
            <a:endParaRPr lang="es-ES" sz="2000" b="1" dirty="0">
              <a:ln/>
            </a:endParaRPr>
          </a:p>
          <a:p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2012 Mm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4140469"/>
            <a:ext cx="2088232" cy="27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15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990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2000" b="1" dirty="0" smtClean="0">
                <a:ln/>
                <a:solidFill>
                  <a:srgbClr val="C00000"/>
                </a:solidFill>
              </a:rPr>
              <a:t>2. Dirigidos </a:t>
            </a:r>
            <a:r>
              <a:rPr lang="es-ES" sz="2000" b="1" dirty="0">
                <a:ln/>
                <a:solidFill>
                  <a:srgbClr val="C00000"/>
                </a:solidFill>
              </a:rPr>
              <a:t>a la venta de </a:t>
            </a:r>
            <a:r>
              <a:rPr lang="es-ES" sz="2000" b="1" dirty="0" smtClean="0">
                <a:ln/>
                <a:solidFill>
                  <a:srgbClr val="C00000"/>
                </a:solidFill>
              </a:rPr>
              <a:t>productos o servicios de entretenimiento. 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Juguetes</a:t>
            </a:r>
          </a:p>
          <a:p>
            <a:r>
              <a:rPr lang="es-ES" sz="3200" b="1" dirty="0" smtClean="0">
                <a:ln/>
                <a:solidFill>
                  <a:srgbClr val="FF0000"/>
                </a:solidFill>
              </a:rPr>
              <a:t>2012: Clásicos como  Bob Esponja tiene cuotas  del 0,4 % .</a:t>
            </a:r>
            <a:r>
              <a:rPr lang="es-ES" sz="3200" dirty="0">
                <a:solidFill>
                  <a:srgbClr val="1020D0"/>
                </a:solidFill>
              </a:rPr>
              <a:t> </a:t>
            </a:r>
            <a:r>
              <a:rPr lang="es-ES" sz="2000" dirty="0">
                <a:solidFill>
                  <a:srgbClr val="1020D0"/>
                </a:solidFill>
              </a:rPr>
              <a:t>Bob Esponja es una serie de televisión de dibujos animados estadounidense. Actualmente es una de las series </a:t>
            </a:r>
            <a:r>
              <a:rPr lang="es-ES" sz="2000" dirty="0" err="1">
                <a:solidFill>
                  <a:srgbClr val="1020D0"/>
                </a:solidFill>
              </a:rPr>
              <a:t>Nicktoons</a:t>
            </a:r>
            <a:r>
              <a:rPr lang="es-ES" sz="2000" dirty="0">
                <a:solidFill>
                  <a:srgbClr val="1020D0"/>
                </a:solidFill>
              </a:rPr>
              <a:t> más vistas de </a:t>
            </a:r>
            <a:r>
              <a:rPr lang="es-ES" sz="2000" dirty="0" err="1">
                <a:solidFill>
                  <a:srgbClr val="1020D0"/>
                </a:solidFill>
              </a:rPr>
              <a:t>Nickelodeon</a:t>
            </a:r>
            <a:r>
              <a:rPr lang="es-ES" sz="2000" dirty="0">
                <a:solidFill>
                  <a:srgbClr val="1020D0"/>
                </a:solidFill>
              </a:rPr>
              <a:t>. En 2007 fue calificada por la revista TIME como uno de los programas de televisión más grandes de la historia. A pesar de que su canal original es </a:t>
            </a:r>
            <a:r>
              <a:rPr lang="es-ES" sz="2000" dirty="0" err="1">
                <a:solidFill>
                  <a:srgbClr val="1020D0"/>
                </a:solidFill>
              </a:rPr>
              <a:t>Nickelodeon</a:t>
            </a:r>
            <a:r>
              <a:rPr lang="es-ES" sz="2000" dirty="0">
                <a:solidFill>
                  <a:srgbClr val="1020D0"/>
                </a:solidFill>
              </a:rPr>
              <a:t>, Bob Esponja se transmite actualmente en canales de todo el mundo. Fue creado por el artista, animador y biólogo marino, Stephen </a:t>
            </a:r>
            <a:r>
              <a:rPr lang="es-ES" sz="2000" dirty="0" err="1">
                <a:solidFill>
                  <a:srgbClr val="1020D0"/>
                </a:solidFill>
              </a:rPr>
              <a:t>Hillenburg</a:t>
            </a:r>
            <a:r>
              <a:rPr lang="es-ES" sz="2000" dirty="0">
                <a:solidFill>
                  <a:srgbClr val="1020D0"/>
                </a:solidFill>
              </a:rPr>
              <a:t>, y es producida por su compañía, </a:t>
            </a:r>
            <a:r>
              <a:rPr lang="es-ES" sz="2000" dirty="0" err="1">
                <a:solidFill>
                  <a:srgbClr val="1020D0"/>
                </a:solidFill>
              </a:rPr>
              <a:t>United</a:t>
            </a:r>
            <a:r>
              <a:rPr lang="es-ES" sz="2000" dirty="0">
                <a:solidFill>
                  <a:srgbClr val="1020D0"/>
                </a:solidFill>
              </a:rPr>
              <a:t> </a:t>
            </a:r>
            <a:r>
              <a:rPr lang="es-ES" sz="2000" dirty="0" err="1">
                <a:solidFill>
                  <a:srgbClr val="1020D0"/>
                </a:solidFill>
              </a:rPr>
              <a:t>Plankton</a:t>
            </a:r>
            <a:r>
              <a:rPr lang="es-ES" sz="2000" dirty="0">
                <a:solidFill>
                  <a:srgbClr val="1020D0"/>
                </a:solidFill>
              </a:rPr>
              <a:t> </a:t>
            </a:r>
            <a:r>
              <a:rPr lang="es-ES" sz="2000" dirty="0" err="1">
                <a:solidFill>
                  <a:srgbClr val="1020D0"/>
                </a:solidFill>
              </a:rPr>
              <a:t>Pictures</a:t>
            </a:r>
            <a:r>
              <a:rPr lang="es-ES" sz="2000" dirty="0">
                <a:solidFill>
                  <a:srgbClr val="1020D0"/>
                </a:solidFill>
              </a:rPr>
              <a:t>, Inc.</a:t>
            </a:r>
            <a:endParaRPr lang="es-ES" sz="2000" b="1" dirty="0" smtClean="0">
              <a:ln/>
              <a:solidFill>
                <a:srgbClr val="FF0000"/>
              </a:solidFill>
            </a:endParaRPr>
          </a:p>
          <a:p>
            <a:endParaRPr lang="es-ES" sz="2000" b="1" dirty="0">
              <a:ln/>
            </a:endParaRPr>
          </a:p>
          <a:p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2012 Mm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171202"/>
            <a:ext cx="3572704" cy="27265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71202"/>
            <a:ext cx="4133985" cy="27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</a:p>
          <a:p>
            <a:r>
              <a:rPr lang="es-ES" sz="60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6000" b="1" dirty="0">
                <a:ln/>
                <a:solidFill>
                  <a:schemeClr val="bg1"/>
                </a:solidFill>
              </a:rPr>
              <a:t>¿Realmente crees que las cosas que compras o las marcas que consumes te definen como persona, te dan personalidad?</a:t>
            </a:r>
            <a:br>
              <a:rPr lang="es-ES" sz="6000" b="1" dirty="0">
                <a:ln/>
                <a:solidFill>
                  <a:schemeClr val="bg1"/>
                </a:solidFill>
              </a:rPr>
            </a:br>
            <a: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6512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990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2000" b="1" dirty="0" smtClean="0">
                <a:ln/>
                <a:solidFill>
                  <a:srgbClr val="C00000"/>
                </a:solidFill>
              </a:rPr>
              <a:t>2. Dirigidos </a:t>
            </a:r>
            <a:r>
              <a:rPr lang="es-ES" sz="2000" b="1" dirty="0">
                <a:ln/>
                <a:solidFill>
                  <a:srgbClr val="C00000"/>
                </a:solidFill>
              </a:rPr>
              <a:t>a la venta de </a:t>
            </a:r>
            <a:r>
              <a:rPr lang="es-ES" sz="2000" b="1" dirty="0" smtClean="0">
                <a:ln/>
                <a:solidFill>
                  <a:srgbClr val="C00000"/>
                </a:solidFill>
              </a:rPr>
              <a:t>productos o servicios de entretenimiento. 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Juguetes</a:t>
            </a:r>
          </a:p>
          <a:p>
            <a:r>
              <a:rPr lang="es-ES" sz="3200" b="1" dirty="0" smtClean="0">
                <a:ln/>
                <a:solidFill>
                  <a:srgbClr val="FF0000"/>
                </a:solidFill>
              </a:rPr>
              <a:t>2012: Clásicos como  los </a:t>
            </a:r>
            <a:r>
              <a:rPr lang="es-ES" sz="3200" b="1" dirty="0" err="1" smtClean="0">
                <a:ln/>
                <a:solidFill>
                  <a:srgbClr val="FF0000"/>
                </a:solidFill>
              </a:rPr>
              <a:t>Lunnis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 arrasaron y prácticamente han desaparecido.</a:t>
            </a:r>
            <a:r>
              <a:rPr lang="es-ES" sz="3200" b="1" dirty="0"/>
              <a:t> </a:t>
            </a:r>
            <a:r>
              <a:rPr lang="es-ES" sz="3200" b="1" dirty="0" smtClean="0"/>
              <a:t>(</a:t>
            </a:r>
            <a:r>
              <a:rPr lang="es-ES" sz="2800" b="1" dirty="0" smtClean="0"/>
              <a:t>Los </a:t>
            </a:r>
            <a:r>
              <a:rPr lang="es-ES" sz="2800" b="1" dirty="0" err="1"/>
              <a:t>Lunnis</a:t>
            </a:r>
            <a:r>
              <a:rPr lang="es-ES" sz="2800" dirty="0"/>
              <a:t> es un programa de marionetas producido por </a:t>
            </a:r>
            <a:r>
              <a:rPr lang="es-ES" sz="2800" b="1" dirty="0">
                <a:hlinkClick r:id="rId2" tooltip="TVE"/>
              </a:rPr>
              <a:t>TVE</a:t>
            </a:r>
            <a:r>
              <a:rPr lang="es-ES" sz="2800" dirty="0"/>
              <a:t> y emitido por </a:t>
            </a:r>
            <a:r>
              <a:rPr lang="es-ES" sz="2800" dirty="0">
                <a:hlinkClick r:id="rId3" tooltip="La 2"/>
              </a:rPr>
              <a:t>La 2</a:t>
            </a:r>
            <a:r>
              <a:rPr lang="es-ES" sz="2800" dirty="0"/>
              <a:t> desde el </a:t>
            </a:r>
            <a:r>
              <a:rPr lang="es-ES" sz="2800" dirty="0">
                <a:hlinkClick r:id="rId4" tooltip="15 de septiembre"/>
              </a:rPr>
              <a:t>15 de septiembre</a:t>
            </a:r>
            <a:r>
              <a:rPr lang="es-ES" sz="2800" dirty="0"/>
              <a:t> de </a:t>
            </a:r>
            <a:r>
              <a:rPr lang="es-ES" sz="2800" dirty="0">
                <a:hlinkClick r:id="rId5" tooltip="2003"/>
              </a:rPr>
              <a:t>2003</a:t>
            </a:r>
            <a:r>
              <a:rPr lang="es-ES" sz="2800" dirty="0"/>
              <a:t> y </a:t>
            </a:r>
            <a:r>
              <a:rPr lang="es-ES" sz="2800" dirty="0">
                <a:hlinkClick r:id="rId6" tooltip="Clan (TVE)"/>
              </a:rPr>
              <a:t>Clan</a:t>
            </a:r>
            <a:r>
              <a:rPr lang="es-ES" sz="2800" dirty="0"/>
              <a:t> desde </a:t>
            </a:r>
            <a:r>
              <a:rPr lang="es-ES" sz="2800" dirty="0">
                <a:hlinkClick r:id="rId7" tooltip="2010"/>
              </a:rPr>
              <a:t>2010</a:t>
            </a:r>
            <a:r>
              <a:rPr lang="es-ES" sz="2800" dirty="0"/>
              <a:t> tras el cambio de programación de </a:t>
            </a:r>
            <a:r>
              <a:rPr lang="es-ES" sz="2800" dirty="0">
                <a:hlinkClick r:id="rId3" tooltip="La 2"/>
              </a:rPr>
              <a:t>La 2</a:t>
            </a:r>
            <a:r>
              <a:rPr lang="es-ES" sz="2800" dirty="0"/>
              <a:t>. También se emitía los fines de semana en </a:t>
            </a:r>
            <a:r>
              <a:rPr lang="es-ES" sz="2800" dirty="0">
                <a:hlinkClick r:id="rId8" tooltip="La 1"/>
              </a:rPr>
              <a:t>La 1</a:t>
            </a:r>
            <a:r>
              <a:rPr lang="es-ES" sz="2800" dirty="0"/>
              <a:t> hasta </a:t>
            </a:r>
            <a:r>
              <a:rPr lang="es-ES" sz="2800" dirty="0" smtClean="0"/>
              <a:t>2011.).</a:t>
            </a:r>
            <a:endParaRPr lang="es-ES" sz="2800" b="1" dirty="0" smtClean="0">
              <a:ln/>
              <a:solidFill>
                <a:srgbClr val="FF0000"/>
              </a:solidFill>
            </a:endParaRPr>
          </a:p>
          <a:p>
            <a:endParaRPr lang="es-ES" sz="2000" b="1" dirty="0">
              <a:ln/>
            </a:endParaRPr>
          </a:p>
          <a:p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2012 Mm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748" y="4030078"/>
            <a:ext cx="7906503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24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990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2000" b="1" dirty="0" smtClean="0">
                <a:ln/>
                <a:solidFill>
                  <a:srgbClr val="C00000"/>
                </a:solidFill>
              </a:rPr>
              <a:t>2. Dirigidos </a:t>
            </a:r>
            <a:r>
              <a:rPr lang="es-ES" sz="2000" b="1" dirty="0">
                <a:ln/>
                <a:solidFill>
                  <a:srgbClr val="C00000"/>
                </a:solidFill>
              </a:rPr>
              <a:t>a la venta de </a:t>
            </a:r>
            <a:r>
              <a:rPr lang="es-ES" sz="2000" b="1" dirty="0" smtClean="0">
                <a:ln/>
                <a:solidFill>
                  <a:srgbClr val="C00000"/>
                </a:solidFill>
              </a:rPr>
              <a:t>productos o servicios de entretenimiento. 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Juguetes</a:t>
            </a:r>
          </a:p>
          <a:p>
            <a:r>
              <a:rPr lang="es-ES" sz="3200" b="1" dirty="0" smtClean="0">
                <a:ln/>
                <a:solidFill>
                  <a:srgbClr val="FF0000"/>
                </a:solidFill>
              </a:rPr>
              <a:t>2013: </a:t>
            </a:r>
            <a:r>
              <a:rPr lang="es-ES" sz="3200" b="1" dirty="0" err="1" smtClean="0">
                <a:ln/>
                <a:solidFill>
                  <a:srgbClr val="FF0000"/>
                </a:solidFill>
              </a:rPr>
              <a:t>Peppa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 </a:t>
            </a:r>
            <a:r>
              <a:rPr lang="es-ES" sz="3200" b="1" dirty="0" err="1" smtClean="0">
                <a:ln/>
                <a:solidFill>
                  <a:srgbClr val="FF0000"/>
                </a:solidFill>
              </a:rPr>
              <a:t>Pig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 tiene un 2,6 % de mercado.</a:t>
            </a:r>
            <a:r>
              <a:rPr lang="es-ES" sz="3200" dirty="0"/>
              <a:t> </a:t>
            </a:r>
            <a:r>
              <a:rPr lang="es-ES" sz="2000" dirty="0" smtClean="0"/>
              <a:t>(serie </a:t>
            </a:r>
            <a:r>
              <a:rPr lang="es-ES" sz="2000" dirty="0"/>
              <a:t>infantil de dibujos animados creada por </a:t>
            </a:r>
            <a:r>
              <a:rPr lang="es-ES" sz="2000" dirty="0">
                <a:hlinkClick r:id="rId2" tooltip="Neville Astley (aún no redactado)"/>
              </a:rPr>
              <a:t>Neville </a:t>
            </a:r>
            <a:r>
              <a:rPr lang="es-ES" sz="2000" dirty="0" err="1">
                <a:hlinkClick r:id="rId2" tooltip="Neville Astley (aún no redactado)"/>
              </a:rPr>
              <a:t>Astley</a:t>
            </a:r>
            <a:r>
              <a:rPr lang="es-ES" sz="2000" dirty="0"/>
              <a:t> y </a:t>
            </a:r>
            <a:r>
              <a:rPr lang="es-ES" sz="2000" dirty="0">
                <a:hlinkClick r:id="rId3" tooltip="Mark Baker"/>
              </a:rPr>
              <a:t>Mark Baker</a:t>
            </a:r>
            <a:r>
              <a:rPr lang="es-ES" sz="2000" dirty="0"/>
              <a:t>, creadores también de otras series como </a:t>
            </a:r>
            <a:r>
              <a:rPr lang="es-ES" sz="2000" dirty="0">
                <a:hlinkClick r:id="rId4" tooltip="El Pequeño Reino de Ben y Holly"/>
              </a:rPr>
              <a:t>El pequeño reino de Ben y </a:t>
            </a:r>
            <a:r>
              <a:rPr lang="es-ES" sz="2000" dirty="0" err="1">
                <a:hlinkClick r:id="rId4" tooltip="El Pequeño Reino de Ben y Holly"/>
              </a:rPr>
              <a:t>Holly</a:t>
            </a:r>
            <a:r>
              <a:rPr lang="es-ES" sz="2000" dirty="0"/>
              <a:t>. Esta serie fue estrenada el </a:t>
            </a:r>
            <a:r>
              <a:rPr lang="es-ES" sz="2000" dirty="0">
                <a:hlinkClick r:id="rId5" tooltip="31 de mayo"/>
              </a:rPr>
              <a:t>31 de mayo</a:t>
            </a:r>
            <a:r>
              <a:rPr lang="es-ES" sz="2000" dirty="0"/>
              <a:t> de </a:t>
            </a:r>
            <a:r>
              <a:rPr lang="es-ES" sz="2000" dirty="0">
                <a:hlinkClick r:id="rId6" tooltip="2004"/>
              </a:rPr>
              <a:t>2004</a:t>
            </a:r>
            <a:r>
              <a:rPr lang="es-ES" sz="2000" dirty="0"/>
              <a:t> en el canal británico </a:t>
            </a:r>
            <a:r>
              <a:rPr lang="es-ES" sz="2000" dirty="0" err="1">
                <a:hlinkClick r:id="rId7" tooltip="Channel 5"/>
              </a:rPr>
              <a:t>Channel</a:t>
            </a:r>
            <a:r>
              <a:rPr lang="es-ES" sz="2000" dirty="0">
                <a:hlinkClick r:id="rId7" tooltip="Channel 5"/>
              </a:rPr>
              <a:t> 5</a:t>
            </a:r>
            <a:r>
              <a:rPr lang="es-ES" sz="2000" dirty="0" smtClean="0"/>
              <a:t>.)</a:t>
            </a:r>
            <a:endParaRPr lang="es-ES" sz="2000" b="1" dirty="0" smtClean="0">
              <a:ln/>
              <a:solidFill>
                <a:srgbClr val="FF0000"/>
              </a:solidFill>
            </a:endParaRPr>
          </a:p>
          <a:p>
            <a:endParaRPr lang="es-ES" sz="2000" b="1" dirty="0">
              <a:ln/>
            </a:endParaRPr>
          </a:p>
          <a:p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2012 Mm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/>
          <a:srcRect t="12743" b="5316"/>
          <a:stretch/>
        </p:blipFill>
        <p:spPr>
          <a:xfrm>
            <a:off x="4213413" y="2888755"/>
            <a:ext cx="4833270" cy="39604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8416" y="3212976"/>
            <a:ext cx="4144763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13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990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2000" b="1" dirty="0" smtClean="0">
                <a:ln/>
                <a:solidFill>
                  <a:srgbClr val="C00000"/>
                </a:solidFill>
              </a:rPr>
              <a:t>2. Dirigidos </a:t>
            </a:r>
            <a:r>
              <a:rPr lang="es-ES" sz="2000" b="1" dirty="0">
                <a:ln/>
                <a:solidFill>
                  <a:srgbClr val="C00000"/>
                </a:solidFill>
              </a:rPr>
              <a:t>a la venta de </a:t>
            </a:r>
            <a:r>
              <a:rPr lang="es-ES" sz="2000" b="1" dirty="0" smtClean="0">
                <a:ln/>
                <a:solidFill>
                  <a:srgbClr val="C00000"/>
                </a:solidFill>
              </a:rPr>
              <a:t>productos o servicios de entretenimiento. 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Juguetes</a:t>
            </a:r>
          </a:p>
          <a:p>
            <a:r>
              <a:rPr lang="es-ES" sz="3200" b="1" dirty="0" smtClean="0">
                <a:ln/>
                <a:solidFill>
                  <a:srgbClr val="FF0000"/>
                </a:solidFill>
              </a:rPr>
              <a:t>2014: </a:t>
            </a:r>
            <a:r>
              <a:rPr lang="es-ES" sz="2800" b="1" dirty="0" err="1" smtClean="0">
                <a:ln/>
                <a:solidFill>
                  <a:srgbClr val="FF0000"/>
                </a:solidFill>
              </a:rPr>
              <a:t>Frozen</a:t>
            </a:r>
            <a:r>
              <a:rPr lang="es-ES" sz="2800" b="1" dirty="0" smtClean="0">
                <a:ln/>
                <a:solidFill>
                  <a:srgbClr val="FF0000"/>
                </a:solidFill>
              </a:rPr>
              <a:t>,</a:t>
            </a:r>
            <a:r>
              <a:rPr lang="es-ES" sz="2800" b="1" dirty="0" smtClean="0">
                <a:ln/>
              </a:rPr>
              <a:t> las princesas del mundo helado acapararon el 2,7 % del mercado. (1.000 millones de €/año). </a:t>
            </a:r>
          </a:p>
          <a:p>
            <a:r>
              <a:rPr lang="es-ES" sz="2800" b="1" dirty="0" smtClean="0">
                <a:ln/>
              </a:rPr>
              <a:t>(un solo juguete facturó 2,2 millones).</a:t>
            </a:r>
          </a:p>
          <a:p>
            <a:endParaRPr lang="es-ES" sz="2000" b="1" dirty="0">
              <a:ln/>
            </a:endParaRPr>
          </a:p>
          <a:p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2012 Mm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9" y="3761656"/>
            <a:ext cx="4644516" cy="30963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885" y="3573017"/>
            <a:ext cx="4493210" cy="330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01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990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2000" b="1" dirty="0" smtClean="0">
                <a:ln/>
                <a:solidFill>
                  <a:srgbClr val="C00000"/>
                </a:solidFill>
              </a:rPr>
              <a:t>2. Dirigidos </a:t>
            </a:r>
            <a:r>
              <a:rPr lang="es-ES" sz="2000" b="1" dirty="0">
                <a:ln/>
                <a:solidFill>
                  <a:srgbClr val="C00000"/>
                </a:solidFill>
              </a:rPr>
              <a:t>a la venta de </a:t>
            </a:r>
            <a:r>
              <a:rPr lang="es-ES" sz="2000" b="1" dirty="0" smtClean="0">
                <a:ln/>
                <a:solidFill>
                  <a:srgbClr val="C00000"/>
                </a:solidFill>
              </a:rPr>
              <a:t>productos o servicios de entretenimiento. 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Juguetes, juegos y videojuegos.</a:t>
            </a:r>
          </a:p>
          <a:p>
            <a:r>
              <a:rPr lang="es-ES" sz="3200" b="1" dirty="0" smtClean="0">
                <a:ln/>
                <a:solidFill>
                  <a:srgbClr val="FF0000"/>
                </a:solidFill>
              </a:rPr>
              <a:t>2015: el 18 de diciembre: 7º episodio de la guerra de las galaxias. </a:t>
            </a:r>
            <a:r>
              <a:rPr lang="es-ES" sz="2400" b="1" dirty="0" smtClean="0">
                <a:ln/>
                <a:solidFill>
                  <a:srgbClr val="FF0000"/>
                </a:solidFill>
              </a:rPr>
              <a:t>La mayor campaña mundial  de juguetes y entretenimiento. </a:t>
            </a:r>
            <a:r>
              <a:rPr lang="es-ES" sz="2400" b="1" dirty="0" err="1" smtClean="0">
                <a:ln/>
                <a:solidFill>
                  <a:srgbClr val="FF0000"/>
                </a:solidFill>
              </a:rPr>
              <a:t>Lucasfilm</a:t>
            </a:r>
            <a:r>
              <a:rPr lang="es-ES" sz="2400" b="1" dirty="0" smtClean="0">
                <a:ln/>
                <a:solidFill>
                  <a:srgbClr val="FF0000"/>
                </a:solidFill>
              </a:rPr>
              <a:t> es adquirida por Disney en 2012 por 3.124 millones de €. El 4 de septiembre se inició la venta de productos, Amazon en España colocó en un minuto casi 5.000 unidades del nuevo androide (234€)</a:t>
            </a:r>
          </a:p>
          <a:p>
            <a:endParaRPr lang="es-ES" sz="2400" b="1" dirty="0" smtClean="0">
              <a:ln/>
              <a:solidFill>
                <a:srgbClr val="FF0000"/>
              </a:solidFill>
            </a:endParaRPr>
          </a:p>
          <a:p>
            <a:endParaRPr lang="es-ES" sz="2000" b="1" dirty="0">
              <a:ln/>
            </a:endParaRPr>
          </a:p>
          <a:p>
            <a:r>
              <a:rPr lang="es-ES" sz="40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Mm</a:t>
            </a:r>
            <a:endParaRPr lang="es-ES" sz="40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s-ES" sz="45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T. </a:t>
            </a:r>
            <a:r>
              <a:rPr lang="es-ES" sz="45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5.2: Consumo audiovisual. </a:t>
            </a:r>
            <a:endParaRPr lang="es-ES" sz="4500" b="1" dirty="0">
              <a:ln/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109" t="2942" r="5501" b="10281"/>
          <a:stretch/>
        </p:blipFill>
        <p:spPr>
          <a:xfrm>
            <a:off x="323528" y="3986329"/>
            <a:ext cx="2160240" cy="28966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634" y="4081187"/>
            <a:ext cx="5250604" cy="28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658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es-ES" sz="4000" b="1" dirty="0" smtClean="0">
              <a:ln/>
              <a:solidFill>
                <a:srgbClr val="C00000"/>
              </a:solidFill>
            </a:endParaRPr>
          </a:p>
          <a:p>
            <a:endParaRPr lang="es-ES" sz="4000" b="1" dirty="0">
              <a:ln/>
              <a:solidFill>
                <a:srgbClr val="C00000"/>
              </a:solidFill>
            </a:endParaRPr>
          </a:p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En España</a:t>
            </a:r>
            <a:r>
              <a:rPr lang="es-ES" sz="40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s-E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según la Asociación Española de Fabricantes de juguetes, unas cien empresas facturan unos 1.200 millones de € (40% por exportaciones).</a:t>
            </a:r>
            <a:endParaRPr lang="es-ES" sz="36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20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2">
              <a:lumMod val="5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</a:p>
          <a:p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142" t="18286" r="37144" b="37525"/>
          <a:stretch/>
        </p:blipFill>
        <p:spPr>
          <a:xfrm>
            <a:off x="1763688" y="0"/>
            <a:ext cx="6145788" cy="685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14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tx2">
              <a:lumMod val="75000"/>
            </a:schemeClr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endParaRPr lang="es-ES" sz="8000" b="1" dirty="0" smtClean="0">
              <a:solidFill>
                <a:srgbClr val="FF0000"/>
              </a:solidFill>
            </a:endParaRPr>
          </a:p>
          <a:p>
            <a:r>
              <a:rPr lang="es-ES" sz="8000" b="1" dirty="0" smtClean="0">
                <a:solidFill>
                  <a:srgbClr val="FF0000"/>
                </a:solidFill>
              </a:rPr>
              <a:t>El </a:t>
            </a:r>
            <a:r>
              <a:rPr lang="es-ES" sz="8000" b="1" dirty="0">
                <a:solidFill>
                  <a:srgbClr val="FF0000"/>
                </a:solidFill>
              </a:rPr>
              <a:t>consumismo </a:t>
            </a:r>
            <a:r>
              <a:rPr lang="es-ES" sz="8000" dirty="0">
                <a:solidFill>
                  <a:srgbClr val="FF0000"/>
                </a:solidFill>
              </a:rPr>
              <a:t>se entiende como la adquisición o</a:t>
            </a:r>
            <a:r>
              <a:rPr lang="es-ES" sz="8000" b="1" dirty="0">
                <a:solidFill>
                  <a:srgbClr val="FF0000"/>
                </a:solidFill>
              </a:rPr>
              <a:t> compra desaforada</a:t>
            </a:r>
            <a:endParaRPr lang="es-ES" sz="8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69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2">
              <a:lumMod val="75000"/>
            </a:schemeClr>
          </a:solidFill>
        </p:spPr>
        <p:txBody>
          <a:bodyPr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8000" b="1" dirty="0" smtClean="0">
                <a:solidFill>
                  <a:srgbClr val="FF0000"/>
                </a:solidFill>
              </a:rPr>
              <a:t> </a:t>
            </a:r>
            <a:r>
              <a:rPr lang="es-ES" sz="4500" b="1" dirty="0" smtClean="0">
                <a:ln/>
                <a:solidFill>
                  <a:schemeClr val="bg1"/>
                </a:solidFill>
              </a:rPr>
              <a:t>¿ Son necesarias las normas para regular el mercado?</a:t>
            </a:r>
          </a:p>
          <a:p>
            <a:r>
              <a:rPr lang="es-ES" sz="4500" b="1" dirty="0" smtClean="0">
                <a:ln/>
                <a:solidFill>
                  <a:schemeClr val="bg1"/>
                </a:solidFill>
              </a:rPr>
              <a:t>¿Es necesaria la educación del </a:t>
            </a:r>
            <a:r>
              <a:rPr lang="es-ES" sz="4500" b="1" dirty="0">
                <a:ln/>
                <a:solidFill>
                  <a:schemeClr val="bg1"/>
                </a:solidFill>
              </a:rPr>
              <a:t>comprador-consumidor? </a:t>
            </a:r>
            <a:endParaRPr lang="es-ES" sz="4500" b="1" dirty="0" smtClean="0">
              <a:ln/>
              <a:solidFill>
                <a:schemeClr val="bg1"/>
              </a:solidFill>
            </a:endParaRPr>
          </a:p>
          <a:p>
            <a:r>
              <a:rPr lang="es-ES" sz="4500" b="1" dirty="0">
                <a:ln/>
                <a:solidFill>
                  <a:schemeClr val="bg1"/>
                </a:solidFill>
              </a:rPr>
              <a:t>¿</a:t>
            </a:r>
            <a:r>
              <a:rPr lang="es-ES" sz="4500" b="1" dirty="0" smtClean="0">
                <a:ln/>
                <a:solidFill>
                  <a:schemeClr val="bg1"/>
                </a:solidFill>
              </a:rPr>
              <a:t>Es </a:t>
            </a:r>
            <a:r>
              <a:rPr lang="es-ES" sz="4500" b="1" dirty="0">
                <a:ln/>
                <a:solidFill>
                  <a:schemeClr val="bg1"/>
                </a:solidFill>
              </a:rPr>
              <a:t>aprendizaje </a:t>
            </a:r>
            <a:r>
              <a:rPr lang="es-ES" sz="4500" b="1" i="1" dirty="0">
                <a:ln/>
                <a:solidFill>
                  <a:schemeClr val="bg1"/>
                </a:solidFill>
              </a:rPr>
              <a:t>acerca</a:t>
            </a:r>
            <a:r>
              <a:rPr lang="es-ES" sz="4500" b="1" dirty="0">
                <a:ln/>
                <a:solidFill>
                  <a:schemeClr val="bg1"/>
                </a:solidFill>
              </a:rPr>
              <a:t> de los </a:t>
            </a:r>
            <a:r>
              <a:rPr lang="es-ES" sz="4500" b="1" dirty="0" smtClean="0">
                <a:ln/>
                <a:solidFill>
                  <a:schemeClr val="bg1"/>
                </a:solidFill>
              </a:rPr>
              <a:t>medios?   </a:t>
            </a:r>
            <a:r>
              <a:rPr lang="es-ES" sz="4500" b="1" dirty="0">
                <a:ln/>
                <a:solidFill>
                  <a:schemeClr val="bg1"/>
                </a:solidFill>
              </a:rPr>
              <a:t> </a:t>
            </a:r>
            <a:r>
              <a:rPr lang="es-ES" sz="4500" b="1" dirty="0" smtClean="0">
                <a:ln/>
                <a:solidFill>
                  <a:schemeClr val="bg1"/>
                </a:solidFill>
              </a:rPr>
              <a:t>       </a:t>
            </a:r>
          </a:p>
          <a:p>
            <a:r>
              <a:rPr lang="es-ES" sz="4500" b="1" dirty="0" smtClean="0">
                <a:ln/>
                <a:solidFill>
                  <a:schemeClr val="bg1"/>
                </a:solidFill>
              </a:rPr>
              <a:t> ¿Es aprendizaje </a:t>
            </a:r>
            <a:r>
              <a:rPr lang="es-ES" sz="4500" b="1" dirty="0">
                <a:ln/>
                <a:solidFill>
                  <a:schemeClr val="bg1"/>
                </a:solidFill>
              </a:rPr>
              <a:t>por </a:t>
            </a:r>
            <a:r>
              <a:rPr lang="es-ES" sz="4500" b="1" i="1" dirty="0">
                <a:ln/>
                <a:solidFill>
                  <a:schemeClr val="bg1"/>
                </a:solidFill>
              </a:rPr>
              <a:t>medio</a:t>
            </a:r>
            <a:r>
              <a:rPr lang="es-ES" sz="4500" b="1" dirty="0">
                <a:ln/>
                <a:solidFill>
                  <a:schemeClr val="bg1"/>
                </a:solidFill>
              </a:rPr>
              <a:t> </a:t>
            </a:r>
            <a:r>
              <a:rPr lang="es-ES" sz="4500" b="1" dirty="0" smtClean="0">
                <a:ln/>
                <a:solidFill>
                  <a:schemeClr val="bg1"/>
                </a:solidFill>
              </a:rPr>
              <a:t>de los medios? </a:t>
            </a:r>
          </a:p>
          <a:p>
            <a:r>
              <a:rPr lang="es-ES" sz="4500" b="1" dirty="0" smtClean="0">
                <a:ln/>
                <a:solidFill>
                  <a:schemeClr val="bg1"/>
                </a:solidFill>
              </a:rPr>
              <a:t>¿Es aprendizaje </a:t>
            </a:r>
            <a:r>
              <a:rPr lang="es-ES" sz="4500" b="1" i="1" dirty="0">
                <a:ln/>
                <a:solidFill>
                  <a:schemeClr val="bg1"/>
                </a:solidFill>
              </a:rPr>
              <a:t>con</a:t>
            </a:r>
            <a:r>
              <a:rPr lang="es-ES" sz="4500" b="1" dirty="0">
                <a:ln/>
                <a:solidFill>
                  <a:schemeClr val="bg1"/>
                </a:solidFill>
              </a:rPr>
              <a:t> los </a:t>
            </a:r>
            <a:r>
              <a:rPr lang="es-ES" sz="4500" b="1" dirty="0" smtClean="0">
                <a:ln/>
                <a:solidFill>
                  <a:schemeClr val="bg1"/>
                </a:solidFill>
              </a:rPr>
              <a:t>medios?.</a:t>
            </a:r>
            <a:endParaRPr lang="es-ES" sz="4500" b="1" dirty="0">
              <a:ln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557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s-ES" sz="3200" b="1" dirty="0" smtClean="0">
                <a:ln/>
                <a:solidFill>
                  <a:srgbClr val="FF0000"/>
                </a:solidFill>
              </a:rPr>
              <a:t>Dato: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8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El consejero delegado de Volkswagen ha dimitido al saberse que su empresa ha cometido un fraude.</a:t>
            </a:r>
          </a:p>
          <a:p>
            <a:pPr algn="l"/>
            <a:r>
              <a:rPr lang="es-ES" sz="3200" b="1" dirty="0" smtClean="0">
                <a:ln/>
                <a:solidFill>
                  <a:srgbClr val="FF0000"/>
                </a:solidFill>
              </a:rPr>
              <a:t>Dato: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8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han condenado al expresidente de una empresa de cacahuetes a 28 años por distribuir productos contaminados que causaron la muerte a 9 personas y 700 enfermos.</a:t>
            </a:r>
          </a:p>
          <a:p>
            <a:pPr algn="l"/>
            <a:r>
              <a:rPr lang="es-ES" sz="3200" b="1" dirty="0" smtClean="0">
                <a:ln/>
                <a:solidFill>
                  <a:srgbClr val="FF0000"/>
                </a:solidFill>
              </a:rPr>
              <a:t>Dato: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8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Turing </a:t>
            </a:r>
            <a:r>
              <a:rPr lang="es-ES" sz="28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Pharmaceuticals</a:t>
            </a:r>
            <a:r>
              <a:rPr lang="es-ES" sz="28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compra medicamentos existentes y les sube el precio, el último pasó de 13,50 dólares por pastilla a 750.</a:t>
            </a:r>
          </a:p>
          <a:p>
            <a:pPr algn="l"/>
            <a:r>
              <a:rPr lang="es-ES" sz="28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Plantea una regulación sensata.</a:t>
            </a:r>
          </a:p>
          <a:p>
            <a:pPr algn="l"/>
            <a:endParaRPr lang="es-ES" sz="2800" b="1" dirty="0" smtClean="0">
              <a:ln/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es-ES" sz="2000" b="1" dirty="0" smtClean="0">
                <a:ln/>
                <a:solidFill>
                  <a:srgbClr val="FF0000"/>
                </a:solidFill>
              </a:rPr>
              <a:t>Paul </a:t>
            </a:r>
            <a:r>
              <a:rPr lang="es-ES" sz="2000" b="1" dirty="0" err="1" smtClean="0">
                <a:ln/>
                <a:solidFill>
                  <a:srgbClr val="FF0000"/>
                </a:solidFill>
              </a:rPr>
              <a:t>Krugman</a:t>
            </a:r>
            <a:r>
              <a:rPr lang="es-ES" sz="20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, nobel de Economía en 2008. EL </a:t>
            </a:r>
            <a:r>
              <a:rPr lang="es-ES" sz="2000" b="1" dirty="0" err="1" smtClean="0">
                <a:ln/>
                <a:solidFill>
                  <a:schemeClr val="accent4">
                    <a:lumMod val="75000"/>
                  </a:schemeClr>
                </a:solidFill>
              </a:rPr>
              <a:t>PAíS</a:t>
            </a:r>
            <a:r>
              <a:rPr lang="es-ES" sz="20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, 27.09.2015.</a:t>
            </a:r>
            <a:endParaRPr lang="es-ES" sz="20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85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Glosario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b="1" dirty="0" smtClean="0">
                <a:solidFill>
                  <a:prstClr val="black">
                    <a:tint val="75000"/>
                  </a:prstClr>
                </a:solidFill>
              </a:rPr>
              <a:t>Medios </a:t>
            </a:r>
            <a:r>
              <a:rPr lang="es-ES" sz="3200" b="1" dirty="0">
                <a:solidFill>
                  <a:prstClr val="black">
                    <a:tint val="75000"/>
                  </a:prstClr>
                </a:solidFill>
              </a:rPr>
              <a:t>de comunicación: </a:t>
            </a:r>
            <a:r>
              <a:rPr lang="es-ES" sz="3200" dirty="0">
                <a:solidFill>
                  <a:prstClr val="black">
                    <a:tint val="75000"/>
                  </a:prstClr>
                </a:solidFill>
              </a:rPr>
              <a:t>Comunican indirectamente.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>
                <a:solidFill>
                  <a:prstClr val="black">
                    <a:tint val="75000"/>
                  </a:prstClr>
                </a:solidFill>
              </a:rPr>
              <a:t>Ofrecen versiones de la realidad.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b="1" dirty="0">
                <a:solidFill>
                  <a:prstClr val="black">
                    <a:tint val="75000"/>
                  </a:prstClr>
                </a:solidFill>
              </a:rPr>
              <a:t>Medios</a:t>
            </a:r>
            <a:r>
              <a:rPr lang="es-ES" sz="3200" dirty="0">
                <a:solidFill>
                  <a:prstClr val="black">
                    <a:tint val="75000"/>
                  </a:prstClr>
                </a:solidFill>
              </a:rPr>
              <a:t>: Tv, cine, vídeo, radio, fotografía, publicidad, periódicos, revistas, músicas, juegos de ordenador, internet.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b="1" dirty="0">
                <a:solidFill>
                  <a:prstClr val="black">
                    <a:tint val="75000"/>
                  </a:prstClr>
                </a:solidFill>
              </a:rPr>
              <a:t>Textos mediáticos</a:t>
            </a:r>
            <a:r>
              <a:rPr lang="es-ES" sz="3200" dirty="0">
                <a:solidFill>
                  <a:prstClr val="black">
                    <a:tint val="75000"/>
                  </a:prstClr>
                </a:solidFill>
              </a:rPr>
              <a:t>: programas, filmes, imágenes, lugares de la red, libros, </a:t>
            </a:r>
            <a:r>
              <a:rPr lang="es-ES" sz="3200" dirty="0" err="1">
                <a:solidFill>
                  <a:prstClr val="black">
                    <a:tint val="75000"/>
                  </a:prstClr>
                </a:solidFill>
              </a:rPr>
              <a:t>etc</a:t>
            </a:r>
            <a:endParaRPr lang="es-ES" sz="3200" dirty="0">
              <a:solidFill>
                <a:prstClr val="black">
                  <a:tint val="75000"/>
                </a:prstClr>
              </a:solidFill>
            </a:endParaRPr>
          </a:p>
          <a:p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6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</a:p>
          <a:p>
            <a:r>
              <a:rPr lang="es-ES" sz="4800" b="1" dirty="0" smtClean="0">
                <a:ln/>
                <a:solidFill>
                  <a:srgbClr val="00B050"/>
                </a:solidFill>
              </a:rPr>
              <a:t> </a:t>
            </a:r>
            <a:r>
              <a:rPr lang="es-ES" sz="4800" b="1" dirty="0">
                <a:ln/>
                <a:solidFill>
                  <a:srgbClr val="00B050"/>
                </a:solidFill>
              </a:rPr>
              <a:t>¿Somos conscientes de la contaminación visual que genera el exceso de publicidad?</a:t>
            </a:r>
            <a:br>
              <a:rPr lang="es-ES" sz="4800" b="1" dirty="0">
                <a:ln/>
                <a:solidFill>
                  <a:srgbClr val="00B050"/>
                </a:solidFill>
              </a:rPr>
            </a:br>
            <a: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</a:br>
            <a: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2712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</a:p>
          <a:p>
            <a:r>
              <a:rPr lang="es-ES" sz="4500" b="1" dirty="0" smtClean="0">
                <a:ln/>
                <a:solidFill>
                  <a:srgbClr val="FF0000"/>
                </a:solidFill>
              </a:rPr>
              <a:t>La Educación mediática implica </a:t>
            </a:r>
            <a:r>
              <a:rPr lang="es-ES" sz="4500" b="1" dirty="0">
                <a:ln/>
                <a:solidFill>
                  <a:srgbClr val="FF0000"/>
                </a:solidFill>
              </a:rPr>
              <a:t>leer y escribir los </a:t>
            </a:r>
            <a:r>
              <a:rPr lang="es-ES" sz="4500" b="1" dirty="0" smtClean="0">
                <a:ln/>
                <a:solidFill>
                  <a:srgbClr val="FF0000"/>
                </a:solidFill>
              </a:rPr>
              <a:t>medios y esto supone la</a:t>
            </a:r>
            <a:endParaRPr lang="es-ES" sz="4500" b="1" dirty="0">
              <a:ln/>
              <a:solidFill>
                <a:srgbClr val="FF0000"/>
              </a:solidFill>
            </a:endParaRPr>
          </a:p>
          <a:p>
            <a:r>
              <a:rPr lang="es-ES" sz="4500" b="1" dirty="0">
                <a:ln/>
                <a:solidFill>
                  <a:srgbClr val="FF0000"/>
                </a:solidFill>
              </a:rPr>
              <a:t>Comprensión crítica </a:t>
            </a:r>
            <a:r>
              <a:rPr lang="es-ES" sz="4500" b="1" dirty="0" smtClean="0">
                <a:ln/>
                <a:solidFill>
                  <a:srgbClr val="FF0000"/>
                </a:solidFill>
              </a:rPr>
              <a:t>y la  Participación </a:t>
            </a:r>
            <a:r>
              <a:rPr lang="es-ES" sz="4500" b="1" dirty="0">
                <a:ln/>
                <a:solidFill>
                  <a:srgbClr val="FF0000"/>
                </a:solidFill>
              </a:rPr>
              <a:t>activa. </a:t>
            </a:r>
          </a:p>
        </p:txBody>
      </p:sp>
    </p:spTree>
    <p:extLst>
      <p:ext uri="{BB962C8B-B14F-4D97-AF65-F5344CB8AC3E}">
        <p14:creationId xmlns:p14="http://schemas.microsoft.com/office/powerpoint/2010/main" val="1291035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2896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lvl="0" indent="-45720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¿ Por </a:t>
            </a:r>
            <a: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  <a:t>qué educar en medios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?</a:t>
            </a:r>
            <a:r>
              <a:rPr lang="es-ES" sz="2800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s-ES" sz="28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457200" lvl="0" indent="-45720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800" b="1" dirty="0" smtClean="0"/>
              <a:t>Los </a:t>
            </a:r>
            <a:r>
              <a:rPr lang="es-ES" sz="2800" b="1" dirty="0"/>
              <a:t>niños pasan más tiempo viendo la televisión, con el ordenador y el móvil que en la escuela o en otra ocupación. (</a:t>
            </a:r>
            <a:r>
              <a:rPr lang="es-ES" sz="2800" b="1" dirty="0" err="1"/>
              <a:t>Livingstone</a:t>
            </a:r>
            <a:r>
              <a:rPr lang="es-ES" sz="2800" b="1" dirty="0"/>
              <a:t> y </a:t>
            </a:r>
            <a:r>
              <a:rPr lang="es-ES" sz="2800" b="1" dirty="0" err="1"/>
              <a:t>Bovill</a:t>
            </a:r>
            <a:r>
              <a:rPr lang="es-ES" sz="2800" b="1" dirty="0"/>
              <a:t> 2001).</a:t>
            </a:r>
          </a:p>
          <a:p>
            <a:pPr marL="457200" lvl="0" indent="-45720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800" b="1" dirty="0"/>
              <a:t>Importancia económica.</a:t>
            </a:r>
          </a:p>
          <a:p>
            <a:pPr marL="457200" lvl="0" indent="-45720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800" b="1" dirty="0"/>
              <a:t>Principal recurso de expresión cultural.</a:t>
            </a:r>
          </a:p>
          <a:p>
            <a:pPr marL="457200" lvl="0" indent="-45720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800" b="1" dirty="0"/>
              <a:t>Principal fuente de influencia socializadora.</a:t>
            </a:r>
          </a:p>
          <a:p>
            <a:pPr marL="457200" lvl="0" indent="-457200" algn="l" defTabSz="91440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800" b="1" dirty="0"/>
              <a:t>Genera actitudes o formas de conducta a veces indeseables.</a:t>
            </a:r>
          </a:p>
          <a:p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68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9898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Evolución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2800" dirty="0" smtClean="0"/>
              <a:t>1933 </a:t>
            </a:r>
            <a:r>
              <a:rPr lang="es-ES" sz="2800" dirty="0"/>
              <a:t>Discriminación contra la manipulación comercial de los medios ante la cultura superior (arte y literatura).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2800" dirty="0"/>
              <a:t>1950-60  Estudios culturales y artes populares. (Estudios culturales británicos)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2800" dirty="0"/>
              <a:t>1970-80 Análisis sistemáticos de la economía  y las ideologías ocultas de los medios para que los niños sean consumidores racionales y críticos con sentido proteccionista..</a:t>
            </a:r>
          </a:p>
          <a:p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767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9898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Estado actual 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2800" dirty="0" smtClean="0">
                <a:solidFill>
                  <a:prstClr val="black">
                    <a:tint val="75000"/>
                  </a:prstClr>
                </a:solidFill>
              </a:rPr>
              <a:t>Los </a:t>
            </a:r>
            <a:r>
              <a:rPr lang="es-ES" sz="2800" dirty="0">
                <a:solidFill>
                  <a:prstClr val="black">
                    <a:tint val="75000"/>
                  </a:prstClr>
                </a:solidFill>
              </a:rPr>
              <a:t>niños como audiencia son autónomos y críticos.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2800" dirty="0">
                <a:solidFill>
                  <a:prstClr val="black">
                    <a:tint val="75000"/>
                  </a:prstClr>
                </a:solidFill>
              </a:rPr>
              <a:t>Mas que censurar se debe asesorar al consumidor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2800" dirty="0">
                <a:solidFill>
                  <a:prstClr val="black">
                    <a:tint val="75000"/>
                  </a:prstClr>
                </a:solidFill>
              </a:rPr>
              <a:t>No es proteger sino preparar.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2800" dirty="0">
                <a:solidFill>
                  <a:prstClr val="black">
                    <a:tint val="75000"/>
                  </a:prstClr>
                </a:solidFill>
              </a:rPr>
              <a:t>Bases: desarrollar la comprensión de la cultura mediática y la participación de los jóvenes en dicha cultura.(</a:t>
            </a:r>
            <a:r>
              <a:rPr lang="es-ES" sz="2800" dirty="0" err="1">
                <a:solidFill>
                  <a:prstClr val="black">
                    <a:tint val="75000"/>
                  </a:prstClr>
                </a:solidFill>
              </a:rPr>
              <a:t>Bazalgette</a:t>
            </a:r>
            <a:r>
              <a:rPr lang="es-ES" sz="2800" dirty="0">
                <a:solidFill>
                  <a:prstClr val="black">
                    <a:tint val="75000"/>
                  </a:prstClr>
                </a:solidFill>
              </a:rPr>
              <a:t>)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2800" dirty="0">
                <a:solidFill>
                  <a:prstClr val="black">
                    <a:tint val="75000"/>
                  </a:prstClr>
                </a:solidFill>
              </a:rPr>
              <a:t>Tener en cuenta el conocimiento y la experiencia de los estudiantes acerca de los medios, lo que ya conocen.</a:t>
            </a:r>
          </a:p>
          <a:p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9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9898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Conceptos </a:t>
            </a:r>
            <a: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  <a:t>clave en la práctica para la comprensión e interpretación de 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significados : </a:t>
            </a:r>
            <a:r>
              <a:rPr lang="es-ES" sz="3200" dirty="0" smtClean="0"/>
              <a:t>Tratan </a:t>
            </a:r>
            <a:r>
              <a:rPr lang="es-ES" sz="3200" dirty="0"/>
              <a:t>de organizar las propias ideas acerca de cualquier actividad sobre educación mediática, tanto de </a:t>
            </a:r>
            <a:r>
              <a:rPr lang="es-ES" sz="3200" b="1" i="1" dirty="0"/>
              <a:t>análisis</a:t>
            </a:r>
            <a:r>
              <a:rPr lang="es-ES" sz="3200" i="1" dirty="0"/>
              <a:t> </a:t>
            </a:r>
            <a:r>
              <a:rPr lang="es-ES" sz="3000" dirty="0"/>
              <a:t>(estudio de la publicidad o de las noticias)</a:t>
            </a:r>
            <a:r>
              <a:rPr lang="es-ES" sz="3200" dirty="0"/>
              <a:t>, como </a:t>
            </a:r>
            <a:r>
              <a:rPr lang="es-ES" sz="3200" b="1" dirty="0"/>
              <a:t>creativas</a:t>
            </a:r>
            <a:r>
              <a:rPr lang="es-ES" sz="3200" dirty="0"/>
              <a:t> </a:t>
            </a:r>
            <a:r>
              <a:rPr lang="es-ES" sz="3000" dirty="0"/>
              <a:t>(por ejemplo hacer </a:t>
            </a:r>
            <a:r>
              <a:rPr lang="es-ES" sz="3000" dirty="0" smtClean="0"/>
              <a:t>audiovisuales).</a:t>
            </a:r>
            <a:endParaRPr lang="es-ES" sz="3000" dirty="0"/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>
                <a:solidFill>
                  <a:prstClr val="black">
                    <a:tint val="75000"/>
                  </a:prstClr>
                </a:solidFill>
              </a:rPr>
              <a:t>PRODUCCIÓN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>
                <a:solidFill>
                  <a:prstClr val="black">
                    <a:tint val="75000"/>
                  </a:prstClr>
                </a:solidFill>
              </a:rPr>
              <a:t>LENGUAJE.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>
                <a:solidFill>
                  <a:prstClr val="black">
                    <a:tint val="75000"/>
                  </a:prstClr>
                </a:solidFill>
              </a:rPr>
              <a:t>REPRESENTACIÓN.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>
                <a:solidFill>
                  <a:prstClr val="black">
                    <a:tint val="75000"/>
                  </a:prstClr>
                </a:solidFill>
              </a:rPr>
              <a:t>AUDIENCIA.</a:t>
            </a:r>
          </a:p>
          <a:p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293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98985"/>
            <a:ext cx="9144000" cy="59740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6600" b="1" dirty="0" smtClean="0">
                <a:ln/>
                <a:solidFill>
                  <a:srgbClr val="C00000"/>
                </a:solidFill>
              </a:rPr>
              <a:t>Consumo            </a:t>
            </a:r>
            <a:r>
              <a:rPr lang="es-ES" sz="48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Mensaje AV. </a:t>
            </a:r>
            <a:endParaRPr lang="es-ES" sz="4800" b="1" dirty="0">
              <a:ln/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 smtClean="0"/>
              <a:t>PRODUCCIÓN</a:t>
            </a:r>
            <a:endParaRPr lang="es-ES" sz="3200" dirty="0"/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/>
              <a:t>LENGUAJE</a:t>
            </a:r>
            <a:r>
              <a:rPr lang="es-ES" sz="3200" dirty="0" smtClean="0"/>
              <a:t>.  </a:t>
            </a:r>
            <a:r>
              <a:rPr lang="es-ES" sz="3200" dirty="0" smtClean="0">
                <a:solidFill>
                  <a:prstClr val="black">
                    <a:tint val="75000"/>
                  </a:prstClr>
                </a:solidFill>
              </a:rPr>
              <a:t>                             Descripción. Análisis.</a:t>
            </a:r>
            <a:endParaRPr lang="es-ES" sz="3200" dirty="0">
              <a:solidFill>
                <a:prstClr val="black">
                  <a:tint val="75000"/>
                </a:prstClr>
              </a:solidFill>
            </a:endParaRP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/>
              <a:t>REPRESENTACIÓN</a:t>
            </a:r>
            <a:r>
              <a:rPr lang="es-ES" sz="3200" dirty="0" smtClean="0"/>
              <a:t>.</a:t>
            </a:r>
            <a:r>
              <a:rPr lang="es-ES" sz="3200" dirty="0" smtClean="0">
                <a:solidFill>
                  <a:prstClr val="black">
                    <a:tint val="75000"/>
                  </a:prstClr>
                </a:solidFill>
              </a:rPr>
              <a:t>                  Análisis – Interpretación.</a:t>
            </a:r>
            <a:endParaRPr lang="es-ES" sz="3200" dirty="0">
              <a:solidFill>
                <a:prstClr val="black">
                  <a:tint val="75000"/>
                </a:prstClr>
              </a:solidFill>
            </a:endParaRP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/>
              <a:t>AUDIENCIA</a:t>
            </a:r>
            <a:r>
              <a:rPr lang="es-ES" sz="3200" dirty="0" smtClean="0"/>
              <a:t>. </a:t>
            </a:r>
            <a:r>
              <a:rPr lang="es-ES" sz="3200" dirty="0" smtClean="0">
                <a:solidFill>
                  <a:prstClr val="black">
                    <a:tint val="75000"/>
                  </a:prstClr>
                </a:solidFill>
              </a:rPr>
              <a:t>                             Interpretación - Crítica.</a:t>
            </a:r>
            <a:endParaRPr lang="es-ES" sz="3200" dirty="0">
              <a:solidFill>
                <a:prstClr val="black">
                  <a:tint val="75000"/>
                </a:prstClr>
              </a:solidFill>
            </a:endParaRPr>
          </a:p>
          <a:p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723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98985"/>
            <a:ext cx="9144000" cy="59740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  <a:r>
              <a:rPr lang="es-ES" sz="4500" b="1" dirty="0" smtClean="0">
                <a:ln/>
                <a:solidFill>
                  <a:srgbClr val="FF0000"/>
                </a:solidFill>
              </a:rPr>
              <a:t>PRODUCCIÓN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500" dirty="0" smtClean="0"/>
              <a:t>Los </a:t>
            </a:r>
            <a:r>
              <a:rPr lang="es-ES" sz="3500" b="1" dirty="0"/>
              <a:t>textos</a:t>
            </a:r>
            <a:r>
              <a:rPr lang="es-ES" sz="3500" dirty="0"/>
              <a:t> mediáticos son elaborados conscientemente. (interés económico, identidad cultural, etc.)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500" dirty="0"/>
              <a:t>¿Qué tecnologías se usan?, quien elabora los textos?, ¿Quién es el dueño/s?, Quien controla la producción y distribución?, ¿a quien se escucha en los medios y a quien se excluye y porqué?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500" dirty="0"/>
              <a:t>*BBC, Gran Hermano, Prisa…</a:t>
            </a:r>
          </a:p>
          <a:p>
            <a: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</a:br>
            <a: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7134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98985"/>
            <a:ext cx="9144000" cy="59740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  <a:r>
              <a:rPr lang="es-ES" sz="4500" b="1" dirty="0" smtClean="0">
                <a:ln/>
                <a:solidFill>
                  <a:srgbClr val="FF0000"/>
                </a:solidFill>
              </a:rPr>
              <a:t>LENGUAJE.</a:t>
            </a:r>
            <a:r>
              <a:rPr lang="es-ES" sz="3200" dirty="0">
                <a:solidFill>
                  <a:srgbClr val="FF0000"/>
                </a:solidFill>
              </a:rPr>
              <a:t> </a:t>
            </a:r>
            <a:endParaRPr lang="es-ES" sz="3200" dirty="0" smtClean="0">
              <a:solidFill>
                <a:srgbClr val="FF0000"/>
              </a:solidFill>
            </a:endParaRP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500" dirty="0" smtClean="0"/>
              <a:t>Hablado</a:t>
            </a:r>
            <a:r>
              <a:rPr lang="es-ES" sz="3500" dirty="0"/>
              <a:t>, escrito, imágenes, movimiento, sonido, ruidos, ..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500" dirty="0"/>
              <a:t>Prestar atención a :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500" i="1" dirty="0"/>
              <a:t>Los significados </a:t>
            </a:r>
            <a:r>
              <a:rPr lang="es-ES" sz="3500" dirty="0"/>
              <a:t>(usos de las formas del lenguaje para comunicar)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500" i="1" dirty="0"/>
              <a:t>Las convenciones </a:t>
            </a:r>
            <a:r>
              <a:rPr lang="es-ES" sz="3500" dirty="0"/>
              <a:t>(lo acepta la audiencia).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500" i="1" dirty="0"/>
              <a:t>Los códigos </a:t>
            </a:r>
            <a:r>
              <a:rPr lang="es-ES" sz="3500" dirty="0"/>
              <a:t>(reglas gramaticales sí/no).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500" i="1" dirty="0"/>
              <a:t>Los géneros </a:t>
            </a:r>
            <a:r>
              <a:rPr lang="es-ES" sz="3500" dirty="0"/>
              <a:t>(noticias, películas) 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500" i="1" dirty="0"/>
              <a:t>Las combinaciones </a:t>
            </a:r>
            <a:r>
              <a:rPr lang="es-ES" sz="3500" dirty="0"/>
              <a:t>(imágenes, sonidos, palabras.)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500" i="1" dirty="0"/>
              <a:t>Las tecnologías </a:t>
            </a:r>
            <a:r>
              <a:rPr lang="es-ES" sz="3500" dirty="0"/>
              <a:t>(cómo afectan a los significados).</a:t>
            </a:r>
          </a:p>
          <a:p>
            <a: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</a:br>
            <a: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22068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98985"/>
            <a:ext cx="9144000" cy="59740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  <a:r>
              <a:rPr lang="es-ES" sz="4500" b="1" dirty="0" smtClean="0">
                <a:ln/>
                <a:solidFill>
                  <a:srgbClr val="FF0000"/>
                </a:solidFill>
              </a:rPr>
              <a:t>REPRESENTACIÓN.</a:t>
            </a:r>
            <a:r>
              <a:rPr lang="es-ES" sz="3200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s-ES" sz="3200" dirty="0" smtClean="0">
              <a:solidFill>
                <a:prstClr val="black">
                  <a:tint val="75000"/>
                </a:prstClr>
              </a:solidFill>
            </a:endParaRP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800" dirty="0" smtClean="0"/>
              <a:t>Los </a:t>
            </a:r>
            <a:r>
              <a:rPr lang="es-ES" sz="3800" dirty="0"/>
              <a:t>medios ofrecen una visión-versión del mundo.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800" dirty="0"/>
              <a:t>Representan la realidad sesgada y </a:t>
            </a:r>
            <a:r>
              <a:rPr lang="es-ES" sz="3800" dirty="0" err="1"/>
              <a:t>ob</a:t>
            </a:r>
            <a:r>
              <a:rPr lang="es-ES" sz="3800" dirty="0"/>
              <a:t>-subjetiva.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800" dirty="0"/>
              <a:t>Estudiar las re-presentaciones mediáticas significa atender a: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800" dirty="0"/>
              <a:t>El realismo.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800" dirty="0"/>
              <a:t>La veracidad. ¿cómo tratan de ser veraces?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800" dirty="0"/>
              <a:t>Las presencias-ausencias. ¿Dentro-fuera?.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800" dirty="0"/>
              <a:t>Los sesgos y la objetividad. Visiones y valores.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800" dirty="0"/>
              <a:t>Los estereotipos. ¿cómo representan los diferentes grupos.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800" dirty="0"/>
              <a:t>Las interpretaciones e influencias.</a:t>
            </a:r>
          </a:p>
          <a:p>
            <a: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</a:br>
            <a: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2970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98985"/>
            <a:ext cx="9144000" cy="59740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AUDIENCIAS.</a:t>
            </a:r>
            <a:r>
              <a:rPr lang="es-ES" sz="3200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s-ES" sz="3200" dirty="0" smtClean="0">
              <a:solidFill>
                <a:prstClr val="black">
                  <a:tint val="75000"/>
                </a:prstClr>
              </a:solidFill>
            </a:endParaRP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 smtClean="0"/>
              <a:t>La audiencia masiva es muy sofisticada, no todo se vende.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 smtClean="0"/>
              <a:t>Estudiar </a:t>
            </a:r>
            <a:r>
              <a:rPr lang="es-ES" sz="3200" dirty="0"/>
              <a:t>las audiencias mediáticas significa atender a: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 smtClean="0"/>
              <a:t>Fijación de objetivos. ¿cómo apelan?,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 smtClean="0"/>
              <a:t>Tratamiento</a:t>
            </a:r>
            <a:r>
              <a:rPr lang="es-ES" sz="3200" dirty="0"/>
              <a:t>. ¿qué suposiciones se hacen?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/>
              <a:t>Distribución. ¿Cómo llegan a las audiencias?.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/>
              <a:t>Usos. ¿Cómo se usan los medios ?. Hábitos y pautas.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/>
              <a:t>Interpretación. ¿qué sentidos les dan?.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/>
              <a:t>Disfrute. ¿ qué gusta o disgusta?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3200" dirty="0"/>
              <a:t>Diferencias sociales. ¿sexo, clase social, edad, etnia..? </a:t>
            </a:r>
          </a:p>
          <a:p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  <a:t>Para el antropólogo García-</a:t>
            </a:r>
            <a:r>
              <a:rPr lang="es-ES" sz="4500" b="1" dirty="0" err="1">
                <a:ln/>
                <a:solidFill>
                  <a:schemeClr val="accent4">
                    <a:lumMod val="75000"/>
                  </a:schemeClr>
                </a:solidFill>
              </a:rPr>
              <a:t>Canclini</a:t>
            </a:r>
            <a:r>
              <a:rPr lang="es-ES" sz="4500" b="1" dirty="0">
                <a:ln/>
                <a:solidFill>
                  <a:schemeClr val="accent4">
                    <a:lumMod val="75000"/>
                  </a:schemeClr>
                </a:solidFill>
              </a:rPr>
              <a:t> el consumo es «el conjunto de procesos socioculturales en los que se realizan la apropiación y los usos de los productos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».</a:t>
            </a:r>
            <a:r>
              <a:rPr lang="es-ES" sz="320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s-ES" sz="3200" dirty="0" smtClean="0">
                <a:solidFill>
                  <a:prstClr val="black">
                    <a:tint val="75000"/>
                  </a:prstClr>
                </a:solidFill>
              </a:rPr>
              <a:t>(Consumidores y ciudadanos.</a:t>
            </a:r>
            <a:r>
              <a:rPr lang="it-IT" sz="3200" dirty="0">
                <a:solidFill>
                  <a:prstClr val="black">
                    <a:tint val="75000"/>
                  </a:prstClr>
                </a:solidFill>
              </a:rPr>
              <a:t> García Canclini</a:t>
            </a:r>
            <a:r>
              <a:rPr lang="it-IT" sz="3200" dirty="0" smtClean="0">
                <a:solidFill>
                  <a:prstClr val="black">
                    <a:tint val="75000"/>
                  </a:prstClr>
                </a:solidFill>
              </a:rPr>
              <a:t>, N. </a:t>
            </a:r>
            <a:r>
              <a:rPr lang="it-IT" sz="3200" dirty="0">
                <a:solidFill>
                  <a:prstClr val="black">
                    <a:tint val="75000"/>
                  </a:prstClr>
                </a:solidFill>
              </a:rPr>
              <a:t>1995, p. 53</a:t>
            </a:r>
            <a:r>
              <a:rPr lang="it-IT" sz="3200" dirty="0" smtClean="0">
                <a:solidFill>
                  <a:prstClr val="black">
                    <a:tint val="75000"/>
                  </a:prstClr>
                </a:solidFill>
              </a:rPr>
              <a:t>.)</a:t>
            </a:r>
            <a:r>
              <a:rPr lang="es-ES" sz="3200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s-ES" sz="3200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es-ES" sz="32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r>
              <a:rPr lang="es-ES" sz="3200" dirty="0" smtClean="0">
                <a:solidFill>
                  <a:prstClr val="black">
                    <a:tint val="75000"/>
                  </a:prstClr>
                </a:solidFill>
              </a:rPr>
              <a:t>El </a:t>
            </a:r>
            <a:r>
              <a:rPr lang="es-ES" sz="3200" dirty="0">
                <a:solidFill>
                  <a:prstClr val="black">
                    <a:tint val="75000"/>
                  </a:prstClr>
                </a:solidFill>
              </a:rPr>
              <a:t>consumo, producto de la globalización, ha generado una nueva concepción de ciudadano, en tanto que la cantidad de bienes que una persona puede adquirir determinan el status social que ésta tenga y por ende el rol del ciudadano </a:t>
            </a:r>
            <a:r>
              <a:rPr lang="es-ES" sz="3200" dirty="0" smtClean="0">
                <a:solidFill>
                  <a:prstClr val="black">
                    <a:tint val="75000"/>
                  </a:prstClr>
                </a:solidFill>
              </a:rPr>
              <a:t>común.</a:t>
            </a:r>
            <a:endParaRPr lang="es-ES" sz="3200" dirty="0">
              <a:solidFill>
                <a:prstClr val="black">
                  <a:tint val="75000"/>
                </a:prstClr>
              </a:solidFill>
            </a:endParaRPr>
          </a:p>
          <a:p>
            <a:endParaRPr lang="es-ES" sz="4500" b="1" dirty="0">
              <a:ln/>
              <a:solidFill>
                <a:schemeClr val="accent4">
                  <a:lumMod val="75000"/>
                </a:schemeClr>
              </a:solidFill>
            </a:endParaRPr>
          </a:p>
          <a:p>
            <a:endParaRPr lang="es-ES" sz="45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509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98985"/>
            <a:ext cx="9144000" cy="597400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es-ES" sz="4500" b="1" dirty="0" smtClean="0">
                <a:ln/>
                <a:solidFill>
                  <a:srgbClr val="FF0000"/>
                </a:solidFill>
              </a:rPr>
              <a:t> Práctica 2 T 5 </a:t>
            </a:r>
            <a:r>
              <a:rPr lang="es-E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Grupo:</a:t>
            </a:r>
            <a:r>
              <a:rPr lang="es-E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un anuncio de </a:t>
            </a:r>
            <a:r>
              <a:rPr lang="es-E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contracultura</a:t>
            </a:r>
            <a:r>
              <a:rPr lang="es-E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tomando como base el anuncio analizado anteriormente y considerando las estrategias de consumo audiovisual. (Producción, Lenguaje, Representación y Audiencia.).</a:t>
            </a: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4500" b="1" dirty="0" smtClean="0">
                <a:ln/>
                <a:solidFill>
                  <a:srgbClr val="FF0000"/>
                </a:solidFill>
              </a:rPr>
              <a:t>Práctica 3 T 5 Individual:</a:t>
            </a:r>
            <a:endParaRPr lang="es-ES" sz="4500" b="1" dirty="0" smtClean="0">
              <a:ln/>
              <a:solidFill>
                <a:srgbClr val="FF0000"/>
              </a:solidFill>
            </a:endParaRP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4500" b="1" dirty="0" smtClean="0">
                <a:ln/>
                <a:solidFill>
                  <a:srgbClr val="FF0000"/>
                </a:solidFill>
              </a:rPr>
              <a:t>Estudio </a:t>
            </a:r>
            <a:r>
              <a:rPr lang="es-ES" sz="4500" b="1" dirty="0">
                <a:ln/>
                <a:solidFill>
                  <a:srgbClr val="FF0000"/>
                </a:solidFill>
              </a:rPr>
              <a:t>de casos: </a:t>
            </a:r>
            <a:endParaRPr lang="es-ES" sz="4500" b="1" dirty="0" smtClean="0">
              <a:ln/>
              <a:solidFill>
                <a:srgbClr val="FF0000"/>
              </a:solidFill>
            </a:endParaRPr>
          </a:p>
          <a:p>
            <a:pPr lvl="0" algn="l" defTabSz="914400">
              <a:lnSpc>
                <a:spcPct val="100000"/>
              </a:lnSpc>
              <a:spcBef>
                <a:spcPct val="20000"/>
              </a:spcBef>
            </a:pPr>
            <a:r>
              <a:rPr lang="es-ES" sz="40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</a:rPr>
              <a:t>Series o películas de dibujos animados</a:t>
            </a:r>
            <a:r>
              <a:rPr lang="es-ES" sz="40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, chat</a:t>
            </a:r>
            <a:r>
              <a:rPr lang="es-ES" sz="4000" b="1" dirty="0">
                <a:ln/>
                <a:solidFill>
                  <a:schemeClr val="accent4">
                    <a:lumMod val="75000"/>
                  </a:schemeClr>
                </a:solidFill>
              </a:rPr>
              <a:t>, correo electrónico, videojuegos</a:t>
            </a:r>
            <a:r>
              <a:rPr lang="es-ES" sz="40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, juegos, juguetes, </a:t>
            </a:r>
            <a:r>
              <a:rPr lang="es-ES" sz="4000" b="1" dirty="0">
                <a:ln/>
                <a:solidFill>
                  <a:schemeClr val="accent4">
                    <a:lumMod val="75000"/>
                  </a:schemeClr>
                </a:solidFill>
              </a:rPr>
              <a:t>Internet, etc.</a:t>
            </a:r>
            <a:r>
              <a:rPr lang="es-ES" sz="40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</a:p>
          <a:p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ES" sz="45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009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568952" cy="1008112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Estudio de casos: :chat, correo electrónico, videojuegos, Internet, etc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8280920" cy="2736304"/>
          </a:xfrm>
        </p:spPr>
        <p:txBody>
          <a:bodyPr>
            <a:normAutofit/>
          </a:bodyPr>
          <a:lstStyle/>
          <a:p>
            <a:r>
              <a:rPr lang="es-ES" sz="6000" b="1" dirty="0" smtClean="0">
                <a:solidFill>
                  <a:srgbClr val="FF0000"/>
                </a:solidFill>
              </a:rPr>
              <a:t>Internet</a:t>
            </a:r>
            <a:endParaRPr lang="es-E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79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92088"/>
          </a:xfrm>
        </p:spPr>
        <p:txBody>
          <a:bodyPr/>
          <a:lstStyle/>
          <a:p>
            <a:r>
              <a:rPr lang="es-ES" dirty="0" smtClean="0"/>
              <a:t>Producción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84976" cy="532859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3600" dirty="0" smtClean="0"/>
              <a:t>Las tecnologías usadas para generar y difundir información en la red.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3600" dirty="0" smtClean="0"/>
              <a:t>La importancia de las influencias comerciales, la publicidad, la promoción  y el liderazgo.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3600" dirty="0" smtClean="0"/>
              <a:t>El uso de internet  por parte de individuos o grupos  de presión para persuadir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3600" dirty="0" smtClean="0"/>
              <a:t>Las relaciones entre Internet y otros medios. (Tv, juegos, )</a:t>
            </a:r>
          </a:p>
          <a:p>
            <a:pPr algn="l"/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5961728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20079"/>
          </a:xfrm>
        </p:spPr>
        <p:txBody>
          <a:bodyPr>
            <a:normAutofit/>
          </a:bodyPr>
          <a:lstStyle/>
          <a:p>
            <a:r>
              <a:rPr lang="es-ES" sz="4000" dirty="0" smtClean="0"/>
              <a:t>Representación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784976" cy="5400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 smtClean="0"/>
              <a:t>Como pretenden las páginas de Internet “decir la verdad” y establecer la verdad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 smtClean="0"/>
              <a:t>Como pueden los lectores emitir juicios sobre la fiabilidad, la parcialidad y la exactitud, por ejemplo, comparando páginas.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 smtClean="0"/>
              <a:t>Aspectos de la experiencia y o puntos de vista.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81672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792088"/>
          </a:xfrm>
        </p:spPr>
        <p:txBody>
          <a:bodyPr/>
          <a:lstStyle/>
          <a:p>
            <a:r>
              <a:rPr lang="es-ES" dirty="0" smtClean="0"/>
              <a:t>Lenguaje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8928992" cy="5328592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¿Puedes continuar con el análisis</a:t>
            </a:r>
            <a:r>
              <a:rPr lang="es-ES" sz="2800" smtClean="0"/>
              <a:t>?, inténtalo..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4208470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1008112"/>
          </a:xfrm>
        </p:spPr>
        <p:txBody>
          <a:bodyPr/>
          <a:lstStyle/>
          <a:p>
            <a:r>
              <a:rPr lang="es-ES" dirty="0" smtClean="0"/>
              <a:t>AUDIENCIAS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712968" cy="5472608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380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Consumo audiovisual =</a:t>
            </a:r>
          </a:p>
          <a:p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Apropiación y uso de un producto visual = vender/ comprar= Comercio.</a:t>
            </a:r>
          </a:p>
          <a:p>
            <a:endParaRPr lang="es-ES" sz="4500" b="1" dirty="0">
              <a:ln/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ES" sz="60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¿Qué función tiene un producto visual comercial?</a:t>
            </a:r>
            <a:endParaRPr lang="es-ES" sz="60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0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</a:p>
          <a:p>
            <a:r>
              <a:rPr lang="es-ES" sz="6000" b="1" dirty="0" smtClean="0">
                <a:ln/>
                <a:solidFill>
                  <a:srgbClr val="FF0000"/>
                </a:solidFill>
              </a:rPr>
              <a:t> Su objetivo fundamental es lograr la COMPRA de un producto o servicio</a:t>
            </a:r>
            <a:r>
              <a:rPr lang="es-ES" sz="60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ES" sz="6000" b="1" dirty="0">
              <a:ln/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4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4095" y="12253"/>
            <a:ext cx="9144000" cy="87174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TEMA </a:t>
            </a:r>
            <a:r>
              <a:rPr lang="es-ES" sz="2400" b="1" dirty="0" smtClean="0">
                <a:solidFill>
                  <a:schemeClr val="bg1"/>
                </a:solidFill>
              </a:rPr>
              <a:t>5.2.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Aprender a ver imágenes. Del lenguaje al mensaje visual. </a:t>
            </a:r>
            <a:r>
              <a:rPr lang="es-ES" sz="2400" b="1" dirty="0">
                <a:solidFill>
                  <a:schemeClr val="bg1"/>
                </a:solidFill>
              </a:rPr>
              <a:t>Consumo audiovisual</a:t>
            </a:r>
            <a:r>
              <a:rPr lang="es-ES" sz="2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 Diversidad cultural. Cultura visual de género.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83995"/>
            <a:ext cx="9144000" cy="597400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6600" b="1" dirty="0">
                <a:ln/>
                <a:solidFill>
                  <a:srgbClr val="C00000"/>
                </a:solidFill>
              </a:rPr>
              <a:t> </a:t>
            </a:r>
            <a:r>
              <a:rPr lang="es-ES" sz="4500" b="1" dirty="0" smtClean="0">
                <a:ln/>
                <a:solidFill>
                  <a:schemeClr val="accent4">
                    <a:lumMod val="75000"/>
                  </a:schemeClr>
                </a:solidFill>
              </a:rPr>
              <a:t>Cuadro comparativo entre productos visuales comerciales y artísticos.</a:t>
            </a:r>
          </a:p>
          <a:p>
            <a:endParaRPr lang="es-ES" sz="4500" b="1" dirty="0" smtClean="0">
              <a:ln/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es-ES" sz="2800" dirty="0" smtClean="0">
                <a:ln/>
              </a:rPr>
              <a:t>Anunciante-intermediario/consumidor       Artista </a:t>
            </a:r>
          </a:p>
          <a:p>
            <a:pPr algn="l"/>
            <a:endParaRPr lang="es-ES" sz="2800" dirty="0" smtClean="0">
              <a:ln/>
            </a:endParaRPr>
          </a:p>
          <a:p>
            <a:pPr algn="l"/>
            <a:r>
              <a:rPr lang="es-ES" sz="2800" dirty="0" err="1" smtClean="0">
                <a:ln/>
              </a:rPr>
              <a:t>Multigrupal</a:t>
            </a:r>
            <a:r>
              <a:rPr lang="es-ES" sz="2800" dirty="0" smtClean="0">
                <a:ln/>
              </a:rPr>
              <a:t>                                                        Individual</a:t>
            </a:r>
          </a:p>
          <a:p>
            <a:pPr algn="l"/>
            <a:endParaRPr lang="es-ES" sz="2800" dirty="0" smtClean="0">
              <a:ln/>
            </a:endParaRPr>
          </a:p>
          <a:p>
            <a:pPr algn="l"/>
            <a:r>
              <a:rPr lang="es-ES" sz="2800" dirty="0" smtClean="0">
                <a:ln/>
              </a:rPr>
              <a:t>Efímera                                                                Permanente</a:t>
            </a:r>
          </a:p>
          <a:p>
            <a:pPr algn="l"/>
            <a:endParaRPr lang="es-ES" sz="2800" dirty="0" smtClean="0">
              <a:ln/>
            </a:endParaRPr>
          </a:p>
          <a:p>
            <a:pPr algn="l"/>
            <a:r>
              <a:rPr lang="es-ES" sz="2800" dirty="0" smtClean="0">
                <a:ln/>
              </a:rPr>
              <a:t>Marca                                                                   No aparece marca</a:t>
            </a:r>
            <a:endParaRPr lang="es-ES" sz="2800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468159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3999</TotalTime>
  <Words>3868</Words>
  <Application>Microsoft Office PowerPoint</Application>
  <PresentationFormat>Presentación en pantalla (4:3)</PresentationFormat>
  <Paragraphs>310</Paragraphs>
  <Slides>65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65</vt:i4>
      </vt:variant>
    </vt:vector>
  </HeadingPairs>
  <TitlesOfParts>
    <vt:vector size="71" baseType="lpstr">
      <vt:lpstr>Arial</vt:lpstr>
      <vt:lpstr>Calibri</vt:lpstr>
      <vt:lpstr>Calibri Light</vt:lpstr>
      <vt:lpstr>Times New Roman</vt:lpstr>
      <vt:lpstr>Tema de Office</vt:lpstr>
      <vt:lpstr>1_Tema de Office</vt:lpstr>
      <vt:lpstr>TEMA 5.2. Aprender a ver imágenes. Del lenguaje al mensaje visual. Consumo audiovisual. Diversidad cultural. Cultura visual de género.</vt:lpstr>
      <vt:lpstr>Presentación de PowerPoint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Presentación de PowerPoint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TEMA 5.2. Aprender a ver imágenes. Del lenguaje al mensaje visual. Consumo audiovisual. Diversidad cultural. Cultura visual de género.</vt:lpstr>
      <vt:lpstr>Estudio de casos: :chat, correo electrónico, videojuegos, Internet, etc.</vt:lpstr>
      <vt:lpstr>Producción</vt:lpstr>
      <vt:lpstr>Representación</vt:lpstr>
      <vt:lpstr>Lenguaje</vt:lpstr>
      <vt:lpstr>AUDIENCIAS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CONSUMO VISUAL</dc:title>
  <dc:creator>E</dc:creator>
  <cp:lastModifiedBy>ERNESTO GARCIA SANZ</cp:lastModifiedBy>
  <cp:revision>67</cp:revision>
  <dcterms:created xsi:type="dcterms:W3CDTF">2011-09-18T16:13:59Z</dcterms:created>
  <dcterms:modified xsi:type="dcterms:W3CDTF">2015-10-04T17:15:25Z</dcterms:modified>
</cp:coreProperties>
</file>