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70" r:id="rId9"/>
    <p:sldId id="271" r:id="rId10"/>
    <p:sldId id="272" r:id="rId11"/>
    <p:sldId id="273" r:id="rId12"/>
    <p:sldId id="267" r:id="rId13"/>
    <p:sldId id="268" r:id="rId14"/>
    <p:sldId id="269" r:id="rId15"/>
    <p:sldId id="274" r:id="rId16"/>
    <p:sldId id="275" r:id="rId17"/>
    <p:sldId id="276" r:id="rId18"/>
    <p:sldId id="279" r:id="rId19"/>
    <p:sldId id="281" r:id="rId20"/>
    <p:sldId id="277" r:id="rId21"/>
    <p:sldId id="278" r:id="rId22"/>
    <p:sldId id="280" r:id="rId23"/>
    <p:sldId id="283" r:id="rId24"/>
    <p:sldId id="282" r:id="rId2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990" autoAdjust="0"/>
  </p:normalViewPr>
  <p:slideViewPr>
    <p:cSldViewPr snapToGrid="0">
      <p:cViewPr varScale="1">
        <p:scale>
          <a:sx n="48" d="100"/>
          <a:sy n="48" d="100"/>
        </p:scale>
        <p:origin x="88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6311-1CC8-4C6D-BD31-C33F22EAD0B1}" type="datetimeFigureOut">
              <a:rPr lang="es-ES" smtClean="0"/>
              <a:t>27/09/2015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6D02-D29C-4775-B3A5-AC7357F381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8560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6311-1CC8-4C6D-BD31-C33F22EAD0B1}" type="datetimeFigureOut">
              <a:rPr lang="es-ES" smtClean="0"/>
              <a:t>27/09/2015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6D02-D29C-4775-B3A5-AC7357F381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010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6311-1CC8-4C6D-BD31-C33F22EAD0B1}" type="datetimeFigureOut">
              <a:rPr lang="es-ES" smtClean="0"/>
              <a:t>27/09/2015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6D02-D29C-4775-B3A5-AC7357F381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1091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6311-1CC8-4C6D-BD31-C33F22EAD0B1}" type="datetimeFigureOut">
              <a:rPr lang="es-ES" smtClean="0"/>
              <a:t>27/09/2015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6D02-D29C-4775-B3A5-AC7357F381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9710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6311-1CC8-4C6D-BD31-C33F22EAD0B1}" type="datetimeFigureOut">
              <a:rPr lang="es-ES" smtClean="0"/>
              <a:t>27/09/2015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6D02-D29C-4775-B3A5-AC7357F381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304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6311-1CC8-4C6D-BD31-C33F22EAD0B1}" type="datetimeFigureOut">
              <a:rPr lang="es-ES" smtClean="0"/>
              <a:t>27/09/2015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6D02-D29C-4775-B3A5-AC7357F381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8881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6311-1CC8-4C6D-BD31-C33F22EAD0B1}" type="datetimeFigureOut">
              <a:rPr lang="es-ES" smtClean="0"/>
              <a:t>27/09/2015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6D02-D29C-4775-B3A5-AC7357F381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5841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6311-1CC8-4C6D-BD31-C33F22EAD0B1}" type="datetimeFigureOut">
              <a:rPr lang="es-ES" smtClean="0"/>
              <a:t>27/09/2015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6D02-D29C-4775-B3A5-AC7357F381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629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6311-1CC8-4C6D-BD31-C33F22EAD0B1}" type="datetimeFigureOut">
              <a:rPr lang="es-ES" smtClean="0"/>
              <a:t>27/09/2015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6D02-D29C-4775-B3A5-AC7357F381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6932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6311-1CC8-4C6D-BD31-C33F22EAD0B1}" type="datetimeFigureOut">
              <a:rPr lang="es-ES" smtClean="0"/>
              <a:t>27/09/2015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6D02-D29C-4775-B3A5-AC7357F381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677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6311-1CC8-4C6D-BD31-C33F22EAD0B1}" type="datetimeFigureOut">
              <a:rPr lang="es-ES" smtClean="0"/>
              <a:t>27/09/2015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6D02-D29C-4775-B3A5-AC7357F381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5065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C6311-1CC8-4C6D-BD31-C33F22EAD0B1}" type="datetimeFigureOut">
              <a:rPr lang="es-ES" smtClean="0"/>
              <a:t>27/09/2015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16D02-D29C-4775-B3A5-AC7357F381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7493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5418"/>
            <a:ext cx="12192000" cy="879877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s-ES" sz="4000" dirty="0" smtClean="0"/>
              <a:t>TEMA 5.1 DEL LENGUAJE VISUAL AL MENSAJE VISUAL</a:t>
            </a:r>
            <a:endParaRPr lang="es-ES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824459"/>
            <a:ext cx="12192000" cy="603354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s-ES" sz="8800" b="1" dirty="0" smtClean="0">
                <a:ln/>
                <a:solidFill>
                  <a:srgbClr val="C00000"/>
                </a:solidFill>
              </a:rPr>
              <a:t>En busca del detonante </a:t>
            </a:r>
          </a:p>
          <a:p>
            <a:endParaRPr lang="es-ES" sz="6000" b="1" dirty="0">
              <a:ln/>
              <a:solidFill>
                <a:srgbClr val="C00000"/>
              </a:solidFill>
            </a:endParaRPr>
          </a:p>
          <a:p>
            <a:endParaRPr lang="es-ES" sz="6000" b="1" dirty="0" smtClean="0">
              <a:ln/>
              <a:solidFill>
                <a:srgbClr val="C00000"/>
              </a:solidFill>
            </a:endParaRPr>
          </a:p>
          <a:p>
            <a:r>
              <a:rPr lang="es-ES" sz="6000" b="1" dirty="0" smtClean="0">
                <a:ln/>
                <a:solidFill>
                  <a:schemeClr val="accent4">
                    <a:lumMod val="75000"/>
                  </a:schemeClr>
                </a:solidFill>
              </a:rPr>
              <a:t>El discurso connotativo como base del lenguaje visual</a:t>
            </a:r>
            <a:endParaRPr lang="es-ES" sz="6000" b="1" dirty="0">
              <a:ln/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852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5417"/>
            <a:ext cx="12192000" cy="6250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2400" b="1" dirty="0" smtClean="0"/>
              <a:t>TEMA 5.1 DEL LENGUAJE VISUAL AL MENSAJE VISUAL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69627"/>
            <a:ext cx="12192000" cy="628837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8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s-ES" sz="8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¿ Qué tipos de signos visuales hay?</a:t>
            </a:r>
            <a:endParaRPr lang="es-ES" sz="8000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509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5417"/>
            <a:ext cx="12192000" cy="6250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2400" b="1" dirty="0" smtClean="0"/>
              <a:t>TEMA 5.1 DEL LENGUAJE VISUAL AL MENSAJE VISUAL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69627"/>
            <a:ext cx="12192000" cy="628837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s-ES" b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Tipos de signos visuales</a:t>
            </a:r>
          </a:p>
          <a:p>
            <a:pPr algn="l"/>
            <a:r>
              <a:rPr lang="es-ES" sz="6000" b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Huella o Señal</a:t>
            </a:r>
          </a:p>
          <a:p>
            <a:pPr algn="l"/>
            <a:r>
              <a:rPr lang="es-ES" sz="6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6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r>
              <a:rPr lang="es-ES" sz="6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igno en el que </a:t>
            </a:r>
          </a:p>
          <a:p>
            <a:pPr algn="l"/>
            <a:r>
              <a:rPr lang="es-ES" sz="6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aparecen restos </a:t>
            </a:r>
          </a:p>
          <a:p>
            <a:pPr algn="l"/>
            <a:r>
              <a:rPr lang="es-ES" sz="6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visuales del objeto </a:t>
            </a:r>
          </a:p>
          <a:p>
            <a:pPr algn="l"/>
            <a:r>
              <a:rPr lang="es-ES" sz="6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representado.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8591"/>
          <a:stretch/>
        </p:blipFill>
        <p:spPr>
          <a:xfrm>
            <a:off x="5874327" y="1633928"/>
            <a:ext cx="6317673" cy="5224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305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5417"/>
            <a:ext cx="12192000" cy="6250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2400" b="1" dirty="0" smtClean="0"/>
              <a:t>TEMA 5.1 DEL LENGUAJE VISUAL AL MENSAJE VISUAL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69627"/>
            <a:ext cx="12192000" cy="628837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lvl="0" algn="l"/>
            <a:r>
              <a:rPr lang="es-ES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Tipos de signos </a:t>
            </a:r>
            <a:r>
              <a:rPr lang="es-ES" b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visuales</a:t>
            </a:r>
          </a:p>
          <a:p>
            <a:pPr lvl="0" algn="l"/>
            <a:r>
              <a:rPr lang="es-ES" sz="8000" b="1" dirty="0" smtClean="0">
                <a:ln/>
                <a:solidFill>
                  <a:srgbClr val="C00000"/>
                </a:solidFill>
              </a:rPr>
              <a:t>Signo</a:t>
            </a:r>
            <a:r>
              <a:rPr lang="es-ES" sz="6000" b="1" dirty="0" smtClean="0">
                <a:ln/>
              </a:rPr>
              <a:t>: mantiene</a:t>
            </a:r>
          </a:p>
          <a:p>
            <a:pPr algn="l"/>
            <a:r>
              <a:rPr lang="es-ES" sz="6000" b="1" dirty="0" smtClean="0">
                <a:ln/>
              </a:rPr>
              <a:t> cierta semejanza</a:t>
            </a:r>
          </a:p>
          <a:p>
            <a:pPr algn="l"/>
            <a:r>
              <a:rPr lang="es-ES" sz="6000" b="1" dirty="0" smtClean="0">
                <a:ln/>
              </a:rPr>
              <a:t> con el objeto </a:t>
            </a:r>
          </a:p>
          <a:p>
            <a:pPr algn="l"/>
            <a:r>
              <a:rPr lang="es-ES" sz="6000" b="1" dirty="0" smtClean="0">
                <a:ln/>
              </a:rPr>
              <a:t>representado.</a:t>
            </a:r>
            <a:endParaRPr lang="es-ES" sz="6000" b="1" dirty="0">
              <a:ln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7387" y="2843212"/>
            <a:ext cx="1724025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466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5417"/>
            <a:ext cx="12192000" cy="6250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2400" b="1" dirty="0" smtClean="0"/>
              <a:t>TEMA 5.1 DEL LENGUAJE VISUAL AL MENSAJE VISUAL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69627"/>
            <a:ext cx="12192000" cy="628837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lvl="0" algn="l"/>
            <a:r>
              <a:rPr lang="es-ES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Tipos de signos visuales</a:t>
            </a:r>
          </a:p>
          <a:p>
            <a:pPr algn="l"/>
            <a:r>
              <a:rPr lang="es-ES" sz="8000" b="1" dirty="0" smtClean="0">
                <a:ln/>
                <a:solidFill>
                  <a:srgbClr val="C00000"/>
                </a:solidFill>
              </a:rPr>
              <a:t>Símbolo:</a:t>
            </a:r>
            <a:r>
              <a:rPr lang="es-ES" sz="8800" b="1" dirty="0" smtClean="0">
                <a:ln/>
                <a:solidFill>
                  <a:srgbClr val="C00000"/>
                </a:solidFill>
              </a:rPr>
              <a:t> </a:t>
            </a:r>
            <a:r>
              <a:rPr lang="es-ES" sz="5400" b="1" dirty="0" smtClean="0">
                <a:ln/>
              </a:rPr>
              <a:t>El signo </a:t>
            </a:r>
          </a:p>
          <a:p>
            <a:pPr algn="l"/>
            <a:r>
              <a:rPr lang="es-ES" sz="5400" b="1" dirty="0" smtClean="0">
                <a:ln/>
              </a:rPr>
              <a:t>pierde las cualidades del</a:t>
            </a:r>
          </a:p>
          <a:p>
            <a:pPr algn="l"/>
            <a:r>
              <a:rPr lang="es-ES" sz="5400" b="1" dirty="0" smtClean="0">
                <a:ln/>
              </a:rPr>
              <a:t> original al que representa,</a:t>
            </a:r>
          </a:p>
          <a:p>
            <a:pPr algn="l"/>
            <a:r>
              <a:rPr lang="es-ES" sz="5400" b="1" dirty="0" smtClean="0">
                <a:ln/>
              </a:rPr>
              <a:t> sólo representa a la </a:t>
            </a:r>
          </a:p>
          <a:p>
            <a:pPr algn="l"/>
            <a:r>
              <a:rPr lang="es-ES" sz="5400" b="1" dirty="0" smtClean="0">
                <a:ln/>
              </a:rPr>
              <a:t>realidad con rasgos </a:t>
            </a:r>
          </a:p>
          <a:p>
            <a:pPr algn="l"/>
            <a:r>
              <a:rPr lang="es-ES" sz="5400" b="1" dirty="0" smtClean="0">
                <a:ln/>
              </a:rPr>
              <a:t>socialmente aceptados.</a:t>
            </a:r>
          </a:p>
          <a:p>
            <a:pPr algn="l"/>
            <a:endParaRPr lang="es-ES" sz="6000" b="1" dirty="0">
              <a:ln/>
              <a:solidFill>
                <a:srgbClr val="C0000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355" y="569627"/>
            <a:ext cx="4508645" cy="628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695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5417"/>
            <a:ext cx="12192000" cy="6250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2400" b="1" dirty="0" smtClean="0"/>
              <a:t>TEMA 5.1 DEL LENGUAJE VISUAL AL MENSAJE VISUAL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69627"/>
            <a:ext cx="12192000" cy="6288373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s-ES" sz="8800" b="1" dirty="0" smtClean="0">
                <a:ln/>
                <a:solidFill>
                  <a:srgbClr val="C00000"/>
                </a:solidFill>
              </a:rPr>
              <a:t> </a:t>
            </a:r>
          </a:p>
          <a:p>
            <a:r>
              <a:rPr lang="es-ES" sz="8000" b="1" dirty="0" smtClean="0">
                <a:ln/>
                <a:solidFill>
                  <a:schemeClr val="bg1"/>
                </a:solidFill>
              </a:rPr>
              <a:t>Partes de un signo</a:t>
            </a:r>
            <a:endParaRPr lang="es-ES" sz="8000" b="1" dirty="0">
              <a:ln/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059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5417"/>
            <a:ext cx="12192000" cy="6250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2400" b="1" dirty="0" smtClean="0"/>
              <a:t>TEMA 5.1 DEL LENGUAJE VISUAL AL MENSAJE VISUAL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69627"/>
            <a:ext cx="12192000" cy="6288373"/>
          </a:xfrm>
          <a:solidFill>
            <a:schemeClr val="accent4">
              <a:lumMod val="20000"/>
              <a:lumOff val="80000"/>
            </a:schemeClr>
          </a:solidFill>
        </p:spPr>
        <p:txBody>
          <a:bodyPr numCol="2"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s-ES" sz="8800" b="1" dirty="0" smtClean="0">
                <a:ln/>
                <a:solidFill>
                  <a:srgbClr val="C00000"/>
                </a:solidFill>
              </a:rPr>
              <a:t> </a:t>
            </a:r>
            <a:r>
              <a:rPr lang="es-ES" sz="6000" b="1" dirty="0" smtClean="0">
                <a:ln/>
                <a:solidFill>
                  <a:srgbClr val="C00000"/>
                </a:solidFill>
              </a:rPr>
              <a:t>                </a:t>
            </a:r>
            <a:endParaRPr lang="es-ES" sz="6000" b="1" dirty="0">
              <a:ln/>
              <a:solidFill>
                <a:srgbClr val="C00000"/>
              </a:solidFill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312240"/>
              </p:ext>
            </p:extLst>
          </p:nvPr>
        </p:nvGraphicFramePr>
        <p:xfrm>
          <a:off x="0" y="569627"/>
          <a:ext cx="12192000" cy="6288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2109"/>
                <a:gridCol w="6269891"/>
              </a:tblGrid>
              <a:tr h="6288373">
                <a:tc>
                  <a:txBody>
                    <a:bodyPr/>
                    <a:lstStyle/>
                    <a:p>
                      <a:r>
                        <a:rPr lang="es-ES" sz="4800" dirty="0" smtClean="0">
                          <a:solidFill>
                            <a:schemeClr val="accent2"/>
                          </a:solidFill>
                        </a:rPr>
                        <a:t>Significante: aspecto </a:t>
                      </a:r>
                      <a:r>
                        <a:rPr lang="es-ES" sz="4800" dirty="0" smtClean="0">
                          <a:solidFill>
                            <a:schemeClr val="accent2"/>
                          </a:solidFill>
                        </a:rPr>
                        <a:t>material.</a:t>
                      </a:r>
                      <a:endParaRPr lang="es-ES" sz="4800" dirty="0" smtClean="0">
                        <a:solidFill>
                          <a:schemeClr val="accent2"/>
                        </a:solidFill>
                      </a:endParaRPr>
                    </a:p>
                    <a:p>
                      <a:r>
                        <a:rPr lang="es-ES" sz="4800" dirty="0" smtClean="0">
                          <a:solidFill>
                            <a:schemeClr val="accent2"/>
                          </a:solidFill>
                        </a:rPr>
                        <a:t>Denotativo : lo objetivo.</a:t>
                      </a:r>
                    </a:p>
                    <a:p>
                      <a:r>
                        <a:rPr lang="es-ES" sz="4800" dirty="0" smtClean="0">
                          <a:solidFill>
                            <a:schemeClr val="accent2"/>
                          </a:solidFill>
                        </a:rPr>
                        <a:t>El receptor: </a:t>
                      </a:r>
                      <a:r>
                        <a:rPr lang="es-ES" sz="4800" dirty="0" smtClean="0">
                          <a:solidFill>
                            <a:srgbClr val="C00000"/>
                          </a:solidFill>
                        </a:rPr>
                        <a:t>lee </a:t>
                      </a:r>
                      <a:r>
                        <a:rPr lang="es-ES" sz="4800" dirty="0" smtClean="0">
                          <a:solidFill>
                            <a:schemeClr val="accent2"/>
                          </a:solidFill>
                        </a:rPr>
                        <a:t>literalmente, enumera</a:t>
                      </a:r>
                      <a:r>
                        <a:rPr lang="es-ES" sz="4800" baseline="0" dirty="0" smtClean="0">
                          <a:solidFill>
                            <a:schemeClr val="accent2"/>
                          </a:solidFill>
                        </a:rPr>
                        <a:t> o describe.</a:t>
                      </a:r>
                      <a:endParaRPr lang="es-ES" sz="4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4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Significado: cultura otorgada al </a:t>
                      </a:r>
                      <a:r>
                        <a:rPr lang="es-ES" sz="4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signo.</a:t>
                      </a:r>
                      <a:endParaRPr lang="es-ES" sz="48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s-ES" sz="4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Connotativo: lo subjetivo.</a:t>
                      </a:r>
                    </a:p>
                    <a:p>
                      <a:r>
                        <a:rPr lang="es-ES" sz="4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“El receptor” </a:t>
                      </a:r>
                      <a:r>
                        <a:rPr lang="es-ES" sz="4800" dirty="0" smtClean="0">
                          <a:solidFill>
                            <a:srgbClr val="C00000"/>
                          </a:solidFill>
                        </a:rPr>
                        <a:t>interpreta</a:t>
                      </a:r>
                      <a:r>
                        <a:rPr lang="es-ES" sz="4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según su experiencia y contexto.</a:t>
                      </a:r>
                      <a:endParaRPr lang="es-ES" sz="4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991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5417"/>
            <a:ext cx="12192000" cy="6250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2400" b="1" dirty="0" smtClean="0"/>
              <a:t>TEMA 5.1 DEL LENGUAJE VISUAL AL MENSAJE VISUAL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69627"/>
            <a:ext cx="12192000" cy="628837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s-ES" sz="8800" b="1" dirty="0" smtClean="0">
                <a:ln/>
                <a:solidFill>
                  <a:srgbClr val="C00000"/>
                </a:solidFill>
              </a:rPr>
              <a:t> </a:t>
            </a:r>
          </a:p>
          <a:p>
            <a:r>
              <a:rPr lang="es-ES" sz="8000" b="1" dirty="0" smtClean="0">
                <a:ln/>
                <a:solidFill>
                  <a:srgbClr val="C00000"/>
                </a:solidFill>
              </a:rPr>
              <a:t>Detonante visual</a:t>
            </a:r>
          </a:p>
          <a:p>
            <a:pPr algn="l"/>
            <a:r>
              <a:rPr lang="es-ES" sz="6000" b="1" dirty="0" smtClean="0">
                <a:ln/>
                <a:solidFill>
                  <a:srgbClr val="C00000"/>
                </a:solidFill>
              </a:rPr>
              <a:t>Hace que saltemos del significante al significado, del discurso denotativo al connotativo.</a:t>
            </a:r>
          </a:p>
          <a:p>
            <a:pPr algn="l"/>
            <a:r>
              <a:rPr lang="es-ES" sz="5400" dirty="0" smtClean="0">
                <a:ln/>
                <a:solidFill>
                  <a:srgbClr val="C00000"/>
                </a:solidFill>
              </a:rPr>
              <a:t>El detonante es algo que el espectador </a:t>
            </a:r>
            <a:r>
              <a:rPr lang="es-ES" sz="5400" b="1" dirty="0" smtClean="0">
                <a:ln/>
                <a:solidFill>
                  <a:srgbClr val="C00000"/>
                </a:solidFill>
              </a:rPr>
              <a:t>da</a:t>
            </a:r>
            <a:r>
              <a:rPr lang="es-ES" sz="5400" dirty="0" smtClean="0">
                <a:ln/>
                <a:solidFill>
                  <a:srgbClr val="C00000"/>
                </a:solidFill>
              </a:rPr>
              <a:t> a la </a:t>
            </a:r>
            <a:r>
              <a:rPr lang="es-ES" sz="5400" dirty="0" smtClean="0">
                <a:ln/>
                <a:solidFill>
                  <a:srgbClr val="C00000"/>
                </a:solidFill>
              </a:rPr>
              <a:t>imagen. </a:t>
            </a:r>
            <a:endParaRPr lang="es-ES" sz="5400" dirty="0">
              <a:ln/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400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5417"/>
            <a:ext cx="12192000" cy="6250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2400" b="1" dirty="0" smtClean="0"/>
              <a:t>TEMA 5.1 DEL LENGUAJE VISUAL AL MENSAJE VISUAL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69627"/>
            <a:ext cx="12192000" cy="628837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s-ES" sz="8800" b="1" dirty="0" smtClean="0">
                <a:ln/>
                <a:solidFill>
                  <a:srgbClr val="C00000"/>
                </a:solidFill>
              </a:rPr>
              <a:t> </a:t>
            </a:r>
          </a:p>
          <a:p>
            <a:endParaRPr lang="es-ES" sz="6000" b="1" dirty="0">
              <a:ln/>
              <a:solidFill>
                <a:srgbClr val="C0000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1319" t="4945"/>
          <a:stretch/>
        </p:blipFill>
        <p:spPr>
          <a:xfrm>
            <a:off x="3457575" y="520465"/>
            <a:ext cx="6105525" cy="633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809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5417"/>
            <a:ext cx="12192000" cy="6250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2400" b="1" dirty="0" smtClean="0"/>
              <a:t>TEMA 5.1 DEL LENGUAJE VISUAL AL MENSAJE VISUAL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69627"/>
            <a:ext cx="12192000" cy="628837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s-ES" sz="8800" b="1" dirty="0" smtClean="0">
                <a:ln/>
                <a:solidFill>
                  <a:srgbClr val="C00000"/>
                </a:solidFill>
              </a:rPr>
              <a:t> </a:t>
            </a:r>
          </a:p>
          <a:p>
            <a:endParaRPr lang="es-ES" sz="6000" b="1" dirty="0">
              <a:ln/>
              <a:solidFill>
                <a:srgbClr val="C0000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6264"/>
          <a:stretch/>
        </p:blipFill>
        <p:spPr>
          <a:xfrm>
            <a:off x="3410578" y="569627"/>
            <a:ext cx="5352422" cy="629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2655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5417"/>
            <a:ext cx="12192000" cy="6250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2400" b="1" dirty="0" smtClean="0"/>
              <a:t>TEMA 5.1 DEL LENGUAJE VISUAL AL MENSAJE VISUAL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69627"/>
            <a:ext cx="12192000" cy="628837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s-ES" sz="8800" b="1" dirty="0" smtClean="0">
                <a:ln/>
                <a:solidFill>
                  <a:srgbClr val="C00000"/>
                </a:solidFill>
              </a:rPr>
              <a:t> </a:t>
            </a:r>
          </a:p>
          <a:p>
            <a:endParaRPr lang="es-ES" sz="6000" b="1" dirty="0">
              <a:ln/>
              <a:solidFill>
                <a:srgbClr val="C0000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349" y="569627"/>
            <a:ext cx="8395302" cy="628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857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5417"/>
            <a:ext cx="12192000" cy="6250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2400" b="1" dirty="0" smtClean="0"/>
              <a:t>TEMA 5.1 DEL LENGUAJE VISUAL AL MENSAJE VISUAL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69627"/>
            <a:ext cx="12192000" cy="628837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s-ES" sz="8800" b="1" dirty="0" smtClean="0">
                <a:ln/>
                <a:solidFill>
                  <a:srgbClr val="C00000"/>
                </a:solidFill>
              </a:rPr>
              <a:t> </a:t>
            </a:r>
          </a:p>
          <a:p>
            <a:endParaRPr lang="es-ES" sz="6000" b="1" dirty="0">
              <a:ln/>
              <a:solidFill>
                <a:srgbClr val="C00000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0" y="569626"/>
            <a:ext cx="12192000" cy="62883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8800" b="1" smtClean="0">
                <a:ln/>
                <a:solidFill>
                  <a:srgbClr val="C00000"/>
                </a:solidFill>
              </a:rPr>
              <a:t> </a:t>
            </a:r>
          </a:p>
          <a:p>
            <a:endParaRPr lang="es-ES" sz="6000" b="1" dirty="0">
              <a:ln/>
              <a:solidFill>
                <a:srgbClr val="C0000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9628"/>
            <a:ext cx="12137404" cy="628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219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5417"/>
            <a:ext cx="12192000" cy="6250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2400" b="1" dirty="0" smtClean="0"/>
              <a:t>TEMA 5.1 DEL LENGUAJE VISUAL AL MENSAJE VISUAL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69627"/>
            <a:ext cx="12192000" cy="628837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s-ES" sz="8800" b="1" dirty="0" smtClean="0">
                <a:ln/>
                <a:solidFill>
                  <a:srgbClr val="C00000"/>
                </a:solidFill>
              </a:rPr>
              <a:t> </a:t>
            </a:r>
          </a:p>
          <a:p>
            <a:endParaRPr lang="es-ES" sz="6000" b="1" dirty="0">
              <a:ln/>
              <a:solidFill>
                <a:srgbClr val="C0000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539" y="569627"/>
            <a:ext cx="10848361" cy="628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928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5417"/>
            <a:ext cx="12192000" cy="6250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2400" b="1" dirty="0" smtClean="0"/>
              <a:t>TEMA 5.1 DEL LENGUAJE VISUAL AL MENSAJE VISUAL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69627"/>
            <a:ext cx="12192000" cy="628837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s-ES" sz="8800" b="1" dirty="0" smtClean="0">
                <a:ln/>
                <a:solidFill>
                  <a:srgbClr val="C00000"/>
                </a:solidFill>
              </a:rPr>
              <a:t> </a:t>
            </a:r>
          </a:p>
          <a:p>
            <a:endParaRPr lang="es-ES" sz="6000" b="1" dirty="0">
              <a:ln/>
              <a:solidFill>
                <a:srgbClr val="C0000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550" y="628228"/>
            <a:ext cx="6313581" cy="6229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2244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5417"/>
            <a:ext cx="12192000" cy="6250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2400" b="1" dirty="0" smtClean="0"/>
              <a:t>TEMA 5.1 DEL LENGUAJE VISUAL AL MENSAJE VISUAL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69627"/>
            <a:ext cx="12192000" cy="628837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s-ES" sz="8800" b="1" dirty="0" smtClean="0">
                <a:ln/>
                <a:solidFill>
                  <a:srgbClr val="C00000"/>
                </a:solidFill>
              </a:rPr>
              <a:t> </a:t>
            </a:r>
          </a:p>
          <a:p>
            <a:endParaRPr lang="es-ES" sz="6000" b="1" dirty="0">
              <a:ln/>
              <a:solidFill>
                <a:srgbClr val="C0000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395" y="569627"/>
            <a:ext cx="9364207" cy="628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6609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5417"/>
            <a:ext cx="12192000" cy="6250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2400" b="1" dirty="0" smtClean="0"/>
              <a:t>TEMA 5.1 DEL LENGUAJE VISUAL AL MENSAJE VISUAL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69627"/>
            <a:ext cx="12192000" cy="628837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s-ES" sz="8800" b="1" dirty="0" smtClean="0">
                <a:ln/>
                <a:solidFill>
                  <a:srgbClr val="C00000"/>
                </a:solidFill>
              </a:rPr>
              <a:t> </a:t>
            </a:r>
          </a:p>
          <a:p>
            <a:r>
              <a:rPr lang="es-ES" sz="6000" b="1" dirty="0" smtClean="0">
                <a:ln/>
                <a:solidFill>
                  <a:srgbClr val="C00000"/>
                </a:solidFill>
              </a:rPr>
              <a:t>Uso del discurso connotativo en: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s-ES" sz="6000" b="1" dirty="0" smtClean="0">
                <a:ln/>
                <a:solidFill>
                  <a:srgbClr val="C00000"/>
                </a:solidFill>
              </a:rPr>
              <a:t>Productos informativos.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s-ES" sz="6000" b="1" dirty="0" smtClean="0">
                <a:ln/>
                <a:solidFill>
                  <a:srgbClr val="C00000"/>
                </a:solidFill>
              </a:rPr>
              <a:t>Productos visuales artísticos.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s-ES" sz="6000" b="1" dirty="0" smtClean="0">
                <a:ln/>
                <a:solidFill>
                  <a:srgbClr val="C00000"/>
                </a:solidFill>
              </a:rPr>
              <a:t>Productos visuales </a:t>
            </a:r>
            <a:r>
              <a:rPr lang="es-ES" sz="6000" b="1" dirty="0" smtClean="0">
                <a:ln/>
                <a:solidFill>
                  <a:srgbClr val="C00000"/>
                </a:solidFill>
              </a:rPr>
              <a:t>comerciales…</a:t>
            </a:r>
            <a:endParaRPr lang="es-ES" sz="6000" b="1" dirty="0">
              <a:ln/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9690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5417"/>
            <a:ext cx="12192000" cy="6250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2400" b="1" dirty="0" smtClean="0"/>
              <a:t>TEMA 5.1 DEL LENGUAJE VISUAL AL MENSAJE VISUAL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69627"/>
            <a:ext cx="12192000" cy="628837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l"/>
            <a:r>
              <a:rPr lang="es-ES" sz="6000" b="1" dirty="0" smtClean="0">
                <a:ln/>
                <a:solidFill>
                  <a:srgbClr val="C00000"/>
                </a:solidFill>
              </a:rPr>
              <a:t>Conclusiones</a:t>
            </a:r>
          </a:p>
          <a:p>
            <a:pPr algn="l"/>
            <a:r>
              <a:rPr lang="es-ES" sz="4000" b="1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Signo: unidad </a:t>
            </a:r>
            <a:r>
              <a:rPr lang="es-ES" sz="40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básica de significación</a:t>
            </a:r>
            <a:r>
              <a:rPr lang="es-ES" sz="40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, donde un elemento sustituye a otro (realidad generalmente) y cambiante en el espacio y en el </a:t>
            </a:r>
            <a:r>
              <a:rPr lang="es-ES" sz="40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tiempo.</a:t>
            </a:r>
          </a:p>
          <a:p>
            <a:pPr algn="l"/>
            <a:r>
              <a:rPr lang="es-ES" sz="4000" b="1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Tipos: </a:t>
            </a:r>
            <a:r>
              <a:rPr lang="es-ES" sz="40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Huella o señal. Signo. Símbolo.</a:t>
            </a:r>
          </a:p>
          <a:p>
            <a:pPr algn="l"/>
            <a:r>
              <a:rPr lang="es-ES" sz="40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Su significación se construye en dos tipos de discurso: denotativo y connotativo.</a:t>
            </a:r>
          </a:p>
          <a:p>
            <a:pPr algn="l"/>
            <a:r>
              <a:rPr lang="es-ES" sz="40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Se captan a través de los detonantes visuales o claves </a:t>
            </a:r>
            <a:r>
              <a:rPr lang="es-ES" sz="400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de significación.</a:t>
            </a:r>
            <a:endParaRPr lang="es-ES" sz="4000" dirty="0" smtClean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l"/>
            <a:endParaRPr lang="es-ES" sz="6000" b="1" dirty="0">
              <a:ln/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706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5417"/>
            <a:ext cx="12192000" cy="6250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2400" b="1" dirty="0" smtClean="0"/>
              <a:t>TEMA 5.1 DEL LENGUAJE VISUAL AL MENSAJE VISUAL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69627"/>
            <a:ext cx="12192000" cy="628837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s-ES" sz="8800" b="1" dirty="0" smtClean="0">
                <a:ln/>
                <a:solidFill>
                  <a:srgbClr val="C00000"/>
                </a:solidFill>
              </a:rPr>
              <a:t> </a:t>
            </a:r>
          </a:p>
          <a:p>
            <a:endParaRPr lang="es-ES" sz="6000" b="1" dirty="0">
              <a:ln/>
              <a:solidFill>
                <a:srgbClr val="C0000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422" y="569627"/>
            <a:ext cx="8373978" cy="62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770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5417"/>
            <a:ext cx="12192000" cy="6250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2400" b="1" dirty="0" smtClean="0"/>
              <a:t>TEMA 5.1 DEL LENGUAJE VISUAL AL MENSAJE VISUAL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69627"/>
            <a:ext cx="12192000" cy="628837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s-ES" sz="8800" b="1" dirty="0" smtClean="0">
                <a:ln/>
                <a:solidFill>
                  <a:srgbClr val="C00000"/>
                </a:solidFill>
              </a:rPr>
              <a:t> </a:t>
            </a:r>
          </a:p>
          <a:p>
            <a:endParaRPr lang="es-ES" sz="6000" b="1" dirty="0">
              <a:ln/>
              <a:solidFill>
                <a:srgbClr val="C0000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430" y="567652"/>
            <a:ext cx="7826273" cy="629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999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5417"/>
            <a:ext cx="12192000" cy="6250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2400" b="1" dirty="0" smtClean="0"/>
              <a:t>TEMA 5.1 DEL LENGUAJE VISUAL AL MENSAJE VISUAL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69627"/>
            <a:ext cx="12192000" cy="628837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s-ES" sz="8800" b="1" dirty="0" smtClean="0">
                <a:ln/>
                <a:solidFill>
                  <a:srgbClr val="C00000"/>
                </a:solidFill>
              </a:rPr>
              <a:t> </a:t>
            </a:r>
          </a:p>
          <a:p>
            <a:endParaRPr lang="es-ES" sz="6000" b="1" dirty="0">
              <a:ln/>
              <a:solidFill>
                <a:srgbClr val="C0000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5" y="548762"/>
            <a:ext cx="6957851" cy="630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825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5417"/>
            <a:ext cx="12192000" cy="6250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2400" b="1" dirty="0" smtClean="0"/>
              <a:t>TEMA 5.1 DEL LENGUAJE VISUAL AL MENSAJE VISUAL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69627"/>
            <a:ext cx="12192000" cy="628837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s-ES" sz="8800" b="1" dirty="0" smtClean="0">
                <a:ln/>
                <a:solidFill>
                  <a:srgbClr val="C00000"/>
                </a:solidFill>
              </a:rPr>
              <a:t> </a:t>
            </a:r>
          </a:p>
          <a:p>
            <a:endParaRPr lang="es-ES" sz="6000" b="1" dirty="0">
              <a:ln/>
              <a:solidFill>
                <a:srgbClr val="C0000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745" y="828674"/>
            <a:ext cx="9670473" cy="5766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0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5417"/>
            <a:ext cx="12192000" cy="6250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2400" b="1" dirty="0" smtClean="0"/>
              <a:t>TEMA 5.1 DEL LENGUAJE VISUAL AL MENSAJE VISUAL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69627"/>
            <a:ext cx="12192000" cy="628837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8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s-ES" sz="6000" b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Signo:</a:t>
            </a:r>
            <a:r>
              <a:rPr lang="es-ES" sz="6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6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unidad básica de significación</a:t>
            </a:r>
            <a:r>
              <a:rPr lang="es-ES" sz="6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donde un elemento sustituye a otro (realidad generalmente) y cambiante en el espacio y en el tiempo, </a:t>
            </a:r>
          </a:p>
          <a:p>
            <a:r>
              <a:rPr lang="es-ES" sz="6000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MANZANA</a:t>
            </a:r>
            <a:endParaRPr lang="es-ES" sz="600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7212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5417"/>
            <a:ext cx="12192000" cy="6250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2400" b="1" dirty="0" smtClean="0"/>
              <a:t>TEMA 5.1 DEL LENGUAJE VISUAL AL MENSAJE VISUAL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69627"/>
            <a:ext cx="12192000" cy="628837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s-ES" sz="8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6000" b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Signo VISUAL:</a:t>
            </a:r>
            <a:r>
              <a:rPr lang="es-ES" sz="6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6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unidad básica de significación</a:t>
            </a:r>
            <a:r>
              <a:rPr lang="es-ES" sz="6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donde un elemento </a:t>
            </a:r>
            <a:r>
              <a:rPr lang="es-ES" sz="6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sustituye</a:t>
            </a:r>
            <a:r>
              <a:rPr lang="es-ES" sz="6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otro, generalmente a la realidad a través del uso del lenguaje visual y es cambiante en el </a:t>
            </a:r>
          </a:p>
          <a:p>
            <a:pPr algn="l"/>
            <a:r>
              <a:rPr lang="es-ES" sz="6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espacio y en el tiempo. </a:t>
            </a:r>
          </a:p>
          <a:p>
            <a:endParaRPr lang="es-ES" sz="600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073" y="4156364"/>
            <a:ext cx="3435928" cy="2701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915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5417"/>
            <a:ext cx="12192000" cy="6250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2400" b="1" dirty="0" smtClean="0"/>
              <a:t>TEMA 5.1 DEL LENGUAJE VISUAL AL MENSAJE VISUAL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69627"/>
            <a:ext cx="12192000" cy="628837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8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s-ES" sz="6000" b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Semiótica visual:</a:t>
            </a:r>
            <a:r>
              <a:rPr lang="es-ES" sz="6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6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Teoría general de los signos visuales. </a:t>
            </a:r>
            <a:r>
              <a:rPr lang="es-ES" sz="6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Estudio de los signos visuales en la vida social.</a:t>
            </a:r>
          </a:p>
        </p:txBody>
      </p:sp>
    </p:spTree>
    <p:extLst>
      <p:ext uri="{BB962C8B-B14F-4D97-AF65-F5344CB8AC3E}">
        <p14:creationId xmlns:p14="http://schemas.microsoft.com/office/powerpoint/2010/main" val="10503085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538</Words>
  <Application>Microsoft Office PowerPoint</Application>
  <PresentationFormat>Panorámica</PresentationFormat>
  <Paragraphs>90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Tema de Office</vt:lpstr>
      <vt:lpstr>TEMA 5.1 DEL LENGUAJE VISUAL AL MENSAJE VISUAL</vt:lpstr>
      <vt:lpstr>TEMA 5.1 DEL LENGUAJE VISUAL AL MENSAJE VISUAL</vt:lpstr>
      <vt:lpstr>TEMA 5.1 DEL LENGUAJE VISUAL AL MENSAJE VISUAL</vt:lpstr>
      <vt:lpstr>TEMA 5.1 DEL LENGUAJE VISUAL AL MENSAJE VISUAL</vt:lpstr>
      <vt:lpstr>TEMA 5.1 DEL LENGUAJE VISUAL AL MENSAJE VISUAL</vt:lpstr>
      <vt:lpstr>TEMA 5.1 DEL LENGUAJE VISUAL AL MENSAJE VISUAL</vt:lpstr>
      <vt:lpstr>TEMA 5.1 DEL LENGUAJE VISUAL AL MENSAJE VISUAL</vt:lpstr>
      <vt:lpstr>TEMA 5.1 DEL LENGUAJE VISUAL AL MENSAJE VISUAL</vt:lpstr>
      <vt:lpstr>TEMA 5.1 DEL LENGUAJE VISUAL AL MENSAJE VISUAL</vt:lpstr>
      <vt:lpstr>TEMA 5.1 DEL LENGUAJE VISUAL AL MENSAJE VISUAL</vt:lpstr>
      <vt:lpstr>TEMA 5.1 DEL LENGUAJE VISUAL AL MENSAJE VISUAL</vt:lpstr>
      <vt:lpstr>TEMA 5.1 DEL LENGUAJE VISUAL AL MENSAJE VISUAL</vt:lpstr>
      <vt:lpstr>TEMA 5.1 DEL LENGUAJE VISUAL AL MENSAJE VISUAL</vt:lpstr>
      <vt:lpstr>TEMA 5.1 DEL LENGUAJE VISUAL AL MENSAJE VISUAL</vt:lpstr>
      <vt:lpstr>TEMA 5.1 DEL LENGUAJE VISUAL AL MENSAJE VISUAL</vt:lpstr>
      <vt:lpstr>TEMA 5.1 DEL LENGUAJE VISUAL AL MENSAJE VISUAL</vt:lpstr>
      <vt:lpstr>TEMA 5.1 DEL LENGUAJE VISUAL AL MENSAJE VISUAL</vt:lpstr>
      <vt:lpstr>TEMA 5.1 DEL LENGUAJE VISUAL AL MENSAJE VISUAL</vt:lpstr>
      <vt:lpstr>TEMA 5.1 DEL LENGUAJE VISUAL AL MENSAJE VISUAL</vt:lpstr>
      <vt:lpstr>TEMA 5.1 DEL LENGUAJE VISUAL AL MENSAJE VISUAL</vt:lpstr>
      <vt:lpstr>TEMA 5.1 DEL LENGUAJE VISUAL AL MENSAJE VISUAL</vt:lpstr>
      <vt:lpstr>TEMA 5.1 DEL LENGUAJE VISUAL AL MENSAJE VISUAL</vt:lpstr>
      <vt:lpstr>TEMA 5.1 DEL LENGUAJE VISUAL AL MENSAJE VISUAL</vt:lpstr>
      <vt:lpstr>TEMA 5.1 DEL LENGUAJE VISUAL AL MENSAJE VISUAL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ERNESTO GARCIA SANZ</dc:creator>
  <cp:lastModifiedBy>ERNESTO GARCIA SANZ</cp:lastModifiedBy>
  <cp:revision>18</cp:revision>
  <dcterms:created xsi:type="dcterms:W3CDTF">2015-09-27T08:38:07Z</dcterms:created>
  <dcterms:modified xsi:type="dcterms:W3CDTF">2015-09-27T18:51:48Z</dcterms:modified>
</cp:coreProperties>
</file>