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80" r:id="rId3"/>
    <p:sldId id="274" r:id="rId4"/>
    <p:sldId id="276" r:id="rId5"/>
    <p:sldId id="273" r:id="rId6"/>
    <p:sldId id="272" r:id="rId7"/>
    <p:sldId id="278" r:id="rId8"/>
    <p:sldId id="277" r:id="rId9"/>
    <p:sldId id="270" r:id="rId10"/>
    <p:sldId id="271" r:id="rId11"/>
    <p:sldId id="268" r:id="rId12"/>
    <p:sldId id="261" r:id="rId13"/>
    <p:sldId id="256" r:id="rId14"/>
    <p:sldId id="258" r:id="rId15"/>
    <p:sldId id="260" r:id="rId16"/>
    <p:sldId id="262" r:id="rId17"/>
    <p:sldId id="263" r:id="rId18"/>
    <p:sldId id="264" r:id="rId19"/>
    <p:sldId id="265" r:id="rId20"/>
    <p:sldId id="257" r:id="rId21"/>
    <p:sldId id="279"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27/09/2015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27/09/2015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27/09/2015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27/09/2015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27/09/2015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27/09/2015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27/09/2015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27/09/2015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27/09/2015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27/09/2015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27/09/2015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27/09/2015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plataformadeinfancia.org/exposicion-jovenes-e-interculturalidad-fomenta-la-igualdad/" TargetMode="External"/><Relationship Id="rId2" Type="http://schemas.openxmlformats.org/officeDocument/2006/relationships/hyperlink" Target="http://plataformadeinfancia.org/" TargetMode="External"/><Relationship Id="rId1" Type="http://schemas.openxmlformats.org/officeDocument/2006/relationships/slideLayout" Target="../slideLayouts/slideLayout1.xml"/><Relationship Id="rId4" Type="http://schemas.openxmlformats.org/officeDocument/2006/relationships/hyperlink" Target="http://plataformadeinfancia.org/agenda-de-actividades-con-motivo-de-la-iii-semana-internacional-de-la-nin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usuariosteleco.es/Paginas/index.aspx" TargetMode="External"/><Relationship Id="rId2" Type="http://schemas.openxmlformats.org/officeDocument/2006/relationships/hyperlink" Target="http://www.pantallasamigas.net/index.shtm" TargetMode="External"/><Relationship Id="rId1" Type="http://schemas.openxmlformats.org/officeDocument/2006/relationships/slideLayout" Target="../slideLayouts/slideLayout1.xml"/><Relationship Id="rId5" Type="http://schemas.openxmlformats.org/officeDocument/2006/relationships/hyperlink" Target="http://www.osi.es/econf/Te_Ayudamos/" TargetMode="External"/><Relationship Id="rId4" Type="http://schemas.openxmlformats.org/officeDocument/2006/relationships/hyperlink" Target="https://www.gdt.guardiacivil.es/webgdt/home_alerta.php"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juanca.e-lexia.com/2015/06/tips-para-optimizacion-de-imagenes-we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148.206.107.15/biblioteca_digital/capitulos/21-524%20ith.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9223"/>
            <a:ext cx="9144000" cy="865935"/>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5400" b="1" dirty="0">
                <a:solidFill>
                  <a:srgbClr val="FF0000"/>
                </a:solidFill>
              </a:rPr>
              <a:t>¿ Qué es Cultura </a:t>
            </a:r>
            <a:r>
              <a:rPr lang="es-ES" sz="5400" b="1" dirty="0" smtClean="0">
                <a:solidFill>
                  <a:srgbClr val="FF0000"/>
                </a:solidFill>
              </a:rPr>
              <a:t>?</a:t>
            </a:r>
            <a:endParaRPr lang="es-ES" dirty="0"/>
          </a:p>
        </p:txBody>
      </p:sp>
      <p:sp>
        <p:nvSpPr>
          <p:cNvPr id="3" name="Subtítulo 2"/>
          <p:cNvSpPr>
            <a:spLocks noGrp="1"/>
          </p:cNvSpPr>
          <p:nvPr>
            <p:ph type="subTitle" idx="1"/>
          </p:nvPr>
        </p:nvSpPr>
        <p:spPr>
          <a:xfrm>
            <a:off x="0" y="2708920"/>
            <a:ext cx="9144000" cy="4149080"/>
          </a:xfrm>
        </p:spPr>
        <p:style>
          <a:lnRef idx="1">
            <a:schemeClr val="accent1"/>
          </a:lnRef>
          <a:fillRef idx="2">
            <a:schemeClr val="accent1"/>
          </a:fillRef>
          <a:effectRef idx="1">
            <a:schemeClr val="accent1"/>
          </a:effectRef>
          <a:fontRef idx="minor">
            <a:schemeClr val="dk1"/>
          </a:fontRef>
        </p:style>
        <p:txBody>
          <a:bodyPr>
            <a:normAutofit/>
          </a:bodyPr>
          <a:lstStyle/>
          <a:p>
            <a:endParaRPr lang="es-ES" sz="7200" b="1" dirty="0" smtClean="0">
              <a:ln w="0"/>
              <a:solidFill>
                <a:srgbClr val="FF0000"/>
              </a:solidFill>
            </a:endParaRPr>
          </a:p>
          <a:p>
            <a:r>
              <a:rPr lang="es-ES" sz="7200" b="1" dirty="0" smtClean="0">
                <a:ln w="0"/>
                <a:solidFill>
                  <a:srgbClr val="FF0000"/>
                </a:solidFill>
              </a:rPr>
              <a:t>Identidad digital?</a:t>
            </a:r>
          </a:p>
          <a:p>
            <a:r>
              <a:rPr lang="es-ES" sz="7200" b="1" dirty="0" smtClean="0">
                <a:ln w="0"/>
                <a:solidFill>
                  <a:srgbClr val="FF0000"/>
                </a:solidFill>
              </a:rPr>
              <a:t> Imaginario?</a:t>
            </a:r>
            <a:endParaRPr lang="es-ES" sz="7200" b="1" dirty="0">
              <a:ln w="0"/>
              <a:solidFill>
                <a:srgbClr val="FF0000"/>
              </a:solidFill>
            </a:endParaRPr>
          </a:p>
        </p:txBody>
      </p:sp>
      <p:sp>
        <p:nvSpPr>
          <p:cNvPr id="4" name="Rectángulo 3"/>
          <p:cNvSpPr/>
          <p:nvPr/>
        </p:nvSpPr>
        <p:spPr>
          <a:xfrm>
            <a:off x="0" y="836712"/>
            <a:ext cx="914400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endParaRPr lang="es-ES" sz="6000" b="1" dirty="0" smtClean="0">
              <a:ln/>
              <a:solidFill>
                <a:srgbClr val="FF0000"/>
              </a:solidFill>
            </a:endParaRPr>
          </a:p>
          <a:p>
            <a:r>
              <a:rPr lang="es-ES" sz="6000" b="1" smtClean="0">
                <a:ln/>
                <a:solidFill>
                  <a:srgbClr val="FF0000"/>
                </a:solidFill>
              </a:rPr>
              <a:t>             Cultura </a:t>
            </a:r>
            <a:r>
              <a:rPr lang="es-ES" sz="6000" b="1" dirty="0" smtClean="0">
                <a:ln/>
                <a:solidFill>
                  <a:srgbClr val="FF0000"/>
                </a:solidFill>
              </a:rPr>
              <a:t>Visual?</a:t>
            </a:r>
            <a:endParaRPr lang="es-ES" sz="6000" b="1" dirty="0">
              <a:ln/>
              <a:solidFill>
                <a:srgbClr val="FF0000"/>
              </a:solidFill>
            </a:endParaRPr>
          </a:p>
        </p:txBody>
      </p:sp>
    </p:spTree>
    <p:extLst>
      <p:ext uri="{BB962C8B-B14F-4D97-AF65-F5344CB8AC3E}">
        <p14:creationId xmlns:p14="http://schemas.microsoft.com/office/powerpoint/2010/main" val="316311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9223"/>
            <a:ext cx="9144000" cy="3098183"/>
          </a:xfrm>
        </p:spPr>
        <p:style>
          <a:lnRef idx="1">
            <a:schemeClr val="accent1"/>
          </a:lnRef>
          <a:fillRef idx="2">
            <a:schemeClr val="accent1"/>
          </a:fillRef>
          <a:effectRef idx="1">
            <a:schemeClr val="accent1"/>
          </a:effectRef>
          <a:fontRef idx="minor">
            <a:schemeClr val="dk1"/>
          </a:fontRef>
        </p:style>
        <p:txBody>
          <a:bodyPr/>
          <a:lstStyle/>
          <a:p>
            <a:r>
              <a:rPr lang="es-ES" b="1" dirty="0"/>
              <a:t>imaginario </a:t>
            </a:r>
            <a:r>
              <a:rPr lang="es-ES" b="1" dirty="0" smtClean="0"/>
              <a:t>social o imaginario central primario</a:t>
            </a:r>
            <a:r>
              <a:rPr lang="es-ES" dirty="0" smtClean="0"/>
              <a:t> (</a:t>
            </a:r>
            <a:r>
              <a:rPr lang="es-ES" sz="3200" dirty="0" smtClean="0"/>
              <a:t>pe. Dios, Estado Familia..)</a:t>
            </a:r>
            <a:endParaRPr lang="es-ES" sz="3200" dirty="0"/>
          </a:p>
        </p:txBody>
      </p:sp>
      <p:sp>
        <p:nvSpPr>
          <p:cNvPr id="3" name="Subtítulo 2"/>
          <p:cNvSpPr>
            <a:spLocks noGrp="1"/>
          </p:cNvSpPr>
          <p:nvPr>
            <p:ph type="subTitle" idx="1"/>
          </p:nvPr>
        </p:nvSpPr>
        <p:spPr>
          <a:xfrm>
            <a:off x="0" y="3068960"/>
            <a:ext cx="9144000" cy="3789040"/>
          </a:xfrm>
        </p:spPr>
        <p:style>
          <a:lnRef idx="1">
            <a:schemeClr val="accent1"/>
          </a:lnRef>
          <a:fillRef idx="2">
            <a:schemeClr val="accent1"/>
          </a:fillRef>
          <a:effectRef idx="1">
            <a:schemeClr val="accent1"/>
          </a:effectRef>
          <a:fontRef idx="minor">
            <a:schemeClr val="dk1"/>
          </a:fontRef>
        </p:style>
        <p:txBody>
          <a:bodyPr/>
          <a:lstStyle/>
          <a:p>
            <a:r>
              <a:rPr lang="es-ES" sz="4400" b="1" dirty="0" smtClean="0"/>
              <a:t>Imaginarios secundarios</a:t>
            </a:r>
            <a:r>
              <a:rPr lang="es-ES" dirty="0" smtClean="0"/>
              <a:t>, </a:t>
            </a:r>
            <a:r>
              <a:rPr lang="es-ES" dirty="0"/>
              <a:t>que </a:t>
            </a:r>
            <a:r>
              <a:rPr lang="es-ES" dirty="0" smtClean="0"/>
              <a:t>surgen </a:t>
            </a:r>
            <a:r>
              <a:rPr lang="es-ES" dirty="0"/>
              <a:t>y dependen de los </a:t>
            </a:r>
            <a:r>
              <a:rPr lang="es-ES" dirty="0" smtClean="0"/>
              <a:t>primarios (Ciudadanos, creencias, leyes…</a:t>
            </a:r>
            <a:endParaRPr lang="es-ES" dirty="0"/>
          </a:p>
        </p:txBody>
      </p:sp>
    </p:spTree>
    <p:extLst>
      <p:ext uri="{BB962C8B-B14F-4D97-AF65-F5344CB8AC3E}">
        <p14:creationId xmlns:p14="http://schemas.microsoft.com/office/powerpoint/2010/main" val="123108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p:cNvPicPr>
            <a:picLocks noChangeAspect="1"/>
          </p:cNvPicPr>
          <p:nvPr/>
        </p:nvPicPr>
        <p:blipFill>
          <a:blip r:embed="rId2"/>
          <a:stretch>
            <a:fillRect/>
          </a:stretch>
        </p:blipFill>
        <p:spPr>
          <a:xfrm>
            <a:off x="1" y="1"/>
            <a:ext cx="9143999" cy="6858000"/>
          </a:xfrm>
          <a:prstGeom prst="rect">
            <a:avLst/>
          </a:prstGeom>
        </p:spPr>
      </p:pic>
    </p:spTree>
    <p:extLst>
      <p:ext uri="{BB962C8B-B14F-4D97-AF65-F5344CB8AC3E}">
        <p14:creationId xmlns:p14="http://schemas.microsoft.com/office/powerpoint/2010/main" val="3604973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44000" cy="1556792"/>
          </a:xfrm>
        </p:spPr>
        <p:style>
          <a:lnRef idx="1">
            <a:schemeClr val="accent1"/>
          </a:lnRef>
          <a:fillRef idx="2">
            <a:schemeClr val="accent1"/>
          </a:fillRef>
          <a:effectRef idx="1">
            <a:schemeClr val="accent1"/>
          </a:effectRef>
          <a:fontRef idx="minor">
            <a:schemeClr val="dk1"/>
          </a:fontRef>
        </p:style>
        <p:txBody>
          <a:bodyPr>
            <a:normAutofit/>
          </a:bodyPr>
          <a:lstStyle/>
          <a:p>
            <a:r>
              <a:rPr lang="es-ES" sz="6000" b="1" dirty="0">
                <a:solidFill>
                  <a:schemeClr val="accent6">
                    <a:lumMod val="75000"/>
                  </a:schemeClr>
                </a:solidFill>
                <a:effectLst>
                  <a:outerShdw blurRad="38100" dist="38100" dir="2700000" algn="tl">
                    <a:srgbClr val="000000">
                      <a:alpha val="43137"/>
                    </a:srgbClr>
                  </a:outerShdw>
                </a:effectLst>
              </a:rPr>
              <a:t>Competencia </a:t>
            </a:r>
            <a:r>
              <a:rPr lang="es-ES" sz="6000" b="1" dirty="0" smtClean="0">
                <a:solidFill>
                  <a:schemeClr val="accent6">
                    <a:lumMod val="75000"/>
                  </a:schemeClr>
                </a:solidFill>
                <a:effectLst>
                  <a:outerShdw blurRad="38100" dist="38100" dir="2700000" algn="tl">
                    <a:srgbClr val="000000">
                      <a:alpha val="43137"/>
                    </a:srgbClr>
                  </a:outerShdw>
                </a:effectLst>
              </a:rPr>
              <a:t>digital</a:t>
            </a:r>
            <a:endParaRPr lang="es-ES" sz="6000" b="1" dirty="0">
              <a:solidFill>
                <a:schemeClr val="accent6">
                  <a:lumMod val="75000"/>
                </a:schemeClr>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0" y="1556792"/>
            <a:ext cx="9144000" cy="5301208"/>
          </a:xfrm>
        </p:spPr>
        <p:style>
          <a:lnRef idx="1">
            <a:schemeClr val="accent1"/>
          </a:lnRef>
          <a:fillRef idx="2">
            <a:schemeClr val="accent1"/>
          </a:fillRef>
          <a:effectRef idx="1">
            <a:schemeClr val="accent1"/>
          </a:effectRef>
          <a:fontRef idx="minor">
            <a:schemeClr val="dk1"/>
          </a:fontRef>
        </p:style>
        <p:txBody>
          <a:bodyPr>
            <a:normAutofit/>
          </a:bodyPr>
          <a:lstStyle/>
          <a:p>
            <a:pPr algn="l"/>
            <a:endParaRPr lang="es-ES" sz="4400" dirty="0" smtClean="0">
              <a:latin typeface="Tahoma"/>
            </a:endParaRPr>
          </a:p>
          <a:p>
            <a:pPr algn="l"/>
            <a:r>
              <a:rPr lang="es-ES" sz="4400" dirty="0">
                <a:latin typeface="Tahoma"/>
              </a:rPr>
              <a:t> </a:t>
            </a:r>
            <a:r>
              <a:rPr lang="es-ES" sz="4400" dirty="0" smtClean="0">
                <a:latin typeface="Tahoma"/>
              </a:rPr>
              <a:t>  Consiste </a:t>
            </a:r>
            <a:r>
              <a:rPr lang="es-ES" sz="4400" dirty="0">
                <a:latin typeface="Tahoma"/>
              </a:rPr>
              <a:t>en disponer de habilidades para buscar, obtener, procesar y comunicar información, y para transformarla en conocimiento. </a:t>
            </a:r>
            <a:endParaRPr lang="es-ES" sz="4400" dirty="0"/>
          </a:p>
        </p:txBody>
      </p:sp>
    </p:spTree>
    <p:extLst>
      <p:ext uri="{BB962C8B-B14F-4D97-AF65-F5344CB8AC3E}">
        <p14:creationId xmlns:p14="http://schemas.microsoft.com/office/powerpoint/2010/main" val="509813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1065130"/>
          </a:xfrm>
        </p:spPr>
        <p:style>
          <a:lnRef idx="1">
            <a:schemeClr val="accent1"/>
          </a:lnRef>
          <a:fillRef idx="2">
            <a:schemeClr val="accent1"/>
          </a:fillRef>
          <a:effectRef idx="1">
            <a:schemeClr val="accent1"/>
          </a:effectRef>
          <a:fontRef idx="minor">
            <a:schemeClr val="dk1"/>
          </a:fontRef>
        </p:style>
        <p:txBody>
          <a:bodyPr>
            <a:noAutofit/>
          </a:bodyPr>
          <a:lstStyle/>
          <a:p>
            <a:r>
              <a:rPr lang="es-ES" sz="8000" b="1" dirty="0" smtClean="0">
                <a:solidFill>
                  <a:srgbClr val="0070C0"/>
                </a:solidFill>
                <a:effectLst>
                  <a:outerShdw blurRad="38100" dist="38100" dir="2700000" algn="tl">
                    <a:srgbClr val="000000">
                      <a:alpha val="43137"/>
                    </a:srgbClr>
                  </a:outerShdw>
                </a:effectLst>
              </a:rPr>
              <a:t>identidad digital</a:t>
            </a:r>
            <a:endParaRPr lang="es-ES" sz="8000" b="1" dirty="0">
              <a:solidFill>
                <a:srgbClr val="0070C0"/>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251520" y="1340768"/>
            <a:ext cx="8712968" cy="5256584"/>
          </a:xfrm>
        </p:spPr>
        <p:txBody>
          <a:bodyPr/>
          <a:lstStyle/>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r>
              <a:rPr lang="es-ES" sz="1200" dirty="0"/>
              <a:t>Imagen tomada de http://es.paperblog.com/construye-tu-identidad-digital-inteco-1694015/</a:t>
            </a:r>
          </a:p>
          <a:p>
            <a:r>
              <a:rPr lang="es-ES" sz="1200" dirty="0"/>
              <a:t> </a:t>
            </a:r>
          </a:p>
          <a:p>
            <a:endParaRPr lang="es-ES" sz="1200" dirty="0"/>
          </a:p>
          <a:p>
            <a:endParaRPr lang="es-ES" sz="1200" dirty="0"/>
          </a:p>
        </p:txBody>
      </p:sp>
      <p:pic>
        <p:nvPicPr>
          <p:cNvPr id="1026" name="Picture 2" descr="C:\Users\ernesto.garcia\Desktop\id digi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7726"/>
            <a:ext cx="9194313" cy="5805264"/>
          </a:xfrm>
          <a:prstGeom prst="rect">
            <a:avLst/>
          </a:prstGeom>
          <a:extLst/>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1411821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44000" cy="1772816"/>
          </a:xfrm>
        </p:spPr>
        <p:style>
          <a:lnRef idx="1">
            <a:schemeClr val="accent1"/>
          </a:lnRef>
          <a:fillRef idx="2">
            <a:schemeClr val="accent1"/>
          </a:fillRef>
          <a:effectRef idx="1">
            <a:schemeClr val="accent1"/>
          </a:effectRef>
          <a:fontRef idx="minor">
            <a:schemeClr val="dk1"/>
          </a:fontRef>
        </p:style>
        <p:txBody>
          <a:bodyPr>
            <a:noAutofit/>
          </a:bodyPr>
          <a:lstStyle/>
          <a:p>
            <a:pPr algn="l"/>
            <a:r>
              <a:rPr lang="es-ES" sz="4000" b="1" dirty="0" smtClean="0">
                <a:solidFill>
                  <a:srgbClr val="C00000"/>
                </a:solidFill>
              </a:rPr>
              <a:t>Identidad digital es el conjunto de expresiones / acciones personales o grupales  que realizamos en Internet.</a:t>
            </a:r>
            <a:endParaRPr lang="es-ES" sz="4000" b="1" dirty="0">
              <a:solidFill>
                <a:srgbClr val="C00000"/>
              </a:solidFill>
            </a:endParaRPr>
          </a:p>
        </p:txBody>
      </p:sp>
      <p:sp>
        <p:nvSpPr>
          <p:cNvPr id="3" name="2 Subtítulo"/>
          <p:cNvSpPr>
            <a:spLocks noGrp="1"/>
          </p:cNvSpPr>
          <p:nvPr>
            <p:ph type="subTitle" idx="1"/>
          </p:nvPr>
        </p:nvSpPr>
        <p:spPr>
          <a:xfrm>
            <a:off x="0" y="1772816"/>
            <a:ext cx="9144000" cy="5085184"/>
          </a:xfrm>
        </p:spPr>
        <p:style>
          <a:lnRef idx="1">
            <a:schemeClr val="accent1"/>
          </a:lnRef>
          <a:fillRef idx="2">
            <a:schemeClr val="accent1"/>
          </a:fillRef>
          <a:effectRef idx="1">
            <a:schemeClr val="accent1"/>
          </a:effectRef>
          <a:fontRef idx="minor">
            <a:schemeClr val="dk1"/>
          </a:fontRef>
        </p:style>
        <p:txBody>
          <a:bodyPr>
            <a:normAutofit/>
          </a:bodyPr>
          <a:lstStyle/>
          <a:p>
            <a:pPr algn="l"/>
            <a:endParaRPr lang="es-ES" sz="3600" dirty="0" smtClean="0"/>
          </a:p>
          <a:p>
            <a:pPr marL="457200" indent="-457200" algn="l">
              <a:buFont typeface="Arial" panose="020B0604020202020204" pitchFamily="34" charset="0"/>
              <a:buChar char="•"/>
            </a:pPr>
            <a:r>
              <a:rPr lang="es-ES" sz="4000" dirty="0" smtClean="0">
                <a:solidFill>
                  <a:schemeClr val="accent6">
                    <a:lumMod val="75000"/>
                  </a:schemeClr>
                </a:solidFill>
              </a:rPr>
              <a:t>Editar diferentes espacios web.</a:t>
            </a:r>
          </a:p>
          <a:p>
            <a:pPr marL="457200" indent="-457200" algn="l">
              <a:buFont typeface="Arial" panose="020B0604020202020204" pitchFamily="34" charset="0"/>
              <a:buChar char="•"/>
            </a:pPr>
            <a:r>
              <a:rPr lang="es-ES" sz="4000" dirty="0" smtClean="0">
                <a:solidFill>
                  <a:schemeClr val="accent6">
                    <a:lumMod val="75000"/>
                  </a:schemeClr>
                </a:solidFill>
              </a:rPr>
              <a:t>Actividad en redes sociales.</a:t>
            </a:r>
          </a:p>
          <a:p>
            <a:pPr marL="457200" indent="-457200" algn="l">
              <a:buFont typeface="Arial" panose="020B0604020202020204" pitchFamily="34" charset="0"/>
              <a:buChar char="•"/>
            </a:pPr>
            <a:r>
              <a:rPr lang="es-ES" sz="4000" dirty="0" smtClean="0">
                <a:solidFill>
                  <a:schemeClr val="accent6">
                    <a:lumMod val="75000"/>
                  </a:schemeClr>
                </a:solidFill>
              </a:rPr>
              <a:t>Edición de blogs</a:t>
            </a:r>
          </a:p>
          <a:p>
            <a:pPr marL="457200" indent="-457200" algn="l">
              <a:buFont typeface="Arial" panose="020B0604020202020204" pitchFamily="34" charset="0"/>
              <a:buChar char="•"/>
            </a:pPr>
            <a:r>
              <a:rPr lang="es-ES" sz="4000" dirty="0" smtClean="0">
                <a:solidFill>
                  <a:schemeClr val="accent6">
                    <a:lumMod val="75000"/>
                  </a:schemeClr>
                </a:solidFill>
              </a:rPr>
              <a:t>Foros.</a:t>
            </a:r>
          </a:p>
          <a:p>
            <a:pPr marL="457200" indent="-457200" algn="l">
              <a:buFont typeface="Arial" panose="020B0604020202020204" pitchFamily="34" charset="0"/>
              <a:buChar char="•"/>
            </a:pPr>
            <a:r>
              <a:rPr lang="es-ES" sz="4000" dirty="0" smtClean="0">
                <a:solidFill>
                  <a:schemeClr val="accent6">
                    <a:lumMod val="75000"/>
                  </a:schemeClr>
                </a:solidFill>
              </a:rPr>
              <a:t>Comunidades virtuales.</a:t>
            </a:r>
          </a:p>
        </p:txBody>
      </p:sp>
    </p:spTree>
    <p:extLst>
      <p:ext uri="{BB962C8B-B14F-4D97-AF65-F5344CB8AC3E}">
        <p14:creationId xmlns:p14="http://schemas.microsoft.com/office/powerpoint/2010/main" val="3813431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44000" cy="1052737"/>
          </a:xfrm>
        </p:spPr>
        <p:style>
          <a:lnRef idx="1">
            <a:schemeClr val="accent1"/>
          </a:lnRef>
          <a:fillRef idx="2">
            <a:schemeClr val="accent1"/>
          </a:fillRef>
          <a:effectRef idx="1">
            <a:schemeClr val="accent1"/>
          </a:effectRef>
          <a:fontRef idx="minor">
            <a:schemeClr val="dk1"/>
          </a:fontRef>
        </p:style>
        <p:txBody>
          <a:bodyPr>
            <a:noAutofit/>
          </a:bodyPr>
          <a:lstStyle/>
          <a:p>
            <a:pPr algn="l"/>
            <a:r>
              <a:rPr lang="es-ES" sz="8000" b="1" dirty="0" smtClean="0">
                <a:solidFill>
                  <a:srgbClr val="FF0000"/>
                </a:solidFill>
                <a:effectLst>
                  <a:outerShdw blurRad="38100" dist="38100" dir="2700000" algn="tl">
                    <a:srgbClr val="000000">
                      <a:alpha val="43137"/>
                    </a:srgbClr>
                  </a:outerShdw>
                </a:effectLst>
              </a:rPr>
              <a:t>En resumen</a:t>
            </a:r>
            <a:endParaRPr lang="es-ES" sz="8000" b="1" dirty="0">
              <a:solidFill>
                <a:srgbClr val="FF0000"/>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0" y="1052737"/>
            <a:ext cx="9144000" cy="5805263"/>
          </a:xfrm>
        </p:spPr>
        <p:style>
          <a:lnRef idx="1">
            <a:schemeClr val="accent1"/>
          </a:lnRef>
          <a:fillRef idx="2">
            <a:schemeClr val="accent1"/>
          </a:fillRef>
          <a:effectRef idx="1">
            <a:schemeClr val="accent1"/>
          </a:effectRef>
          <a:fontRef idx="minor">
            <a:schemeClr val="dk1"/>
          </a:fontRef>
        </p:style>
        <p:txBody>
          <a:bodyPr/>
          <a:lstStyle/>
          <a:p>
            <a:pPr algn="l"/>
            <a:r>
              <a:rPr lang="es-ES" sz="2400" dirty="0" smtClean="0"/>
              <a:t>                                                                                    Facebook </a:t>
            </a:r>
          </a:p>
          <a:p>
            <a:pPr algn="l"/>
            <a:r>
              <a:rPr lang="es-ES" sz="2400" dirty="0"/>
              <a:t> </a:t>
            </a:r>
            <a:r>
              <a:rPr lang="es-ES" sz="2400" dirty="0" smtClean="0"/>
              <a:t>                                                                                            </a:t>
            </a:r>
            <a:r>
              <a:rPr lang="es-ES" sz="2400" dirty="0" err="1" smtClean="0"/>
              <a:t>Youtube</a:t>
            </a:r>
            <a:r>
              <a:rPr lang="es-ES" sz="2400" dirty="0" smtClean="0"/>
              <a:t>                </a:t>
            </a:r>
          </a:p>
          <a:p>
            <a:pPr algn="l"/>
            <a:r>
              <a:rPr lang="es-ES" sz="2400" dirty="0" smtClean="0"/>
              <a:t>                                                                                             </a:t>
            </a:r>
            <a:r>
              <a:rPr lang="es-ES" sz="2400" dirty="0" err="1" smtClean="0"/>
              <a:t>Slidehare</a:t>
            </a:r>
            <a:endParaRPr lang="es-ES" sz="2400" dirty="0"/>
          </a:p>
          <a:p>
            <a:pPr algn="l"/>
            <a:endParaRPr lang="es-ES" sz="2400" dirty="0" smtClean="0"/>
          </a:p>
          <a:p>
            <a:pPr algn="l"/>
            <a:endParaRPr lang="es-ES" dirty="0"/>
          </a:p>
          <a:p>
            <a:pPr algn="l"/>
            <a:endParaRPr lang="es-ES" dirty="0" smtClean="0"/>
          </a:p>
          <a:p>
            <a:pPr algn="l"/>
            <a:endParaRPr lang="es-ES" dirty="0"/>
          </a:p>
          <a:p>
            <a:pPr algn="l"/>
            <a:r>
              <a:rPr lang="es-ES" sz="2400" dirty="0" smtClean="0"/>
              <a:t>   Twitter</a:t>
            </a:r>
          </a:p>
          <a:p>
            <a:pPr algn="l"/>
            <a:r>
              <a:rPr lang="es-ES" sz="2400" dirty="0"/>
              <a:t> </a:t>
            </a:r>
            <a:r>
              <a:rPr lang="es-ES" sz="2400" dirty="0" smtClean="0"/>
              <a:t>   Moodle</a:t>
            </a:r>
            <a:endParaRPr lang="es-ES" sz="2400" dirty="0"/>
          </a:p>
        </p:txBody>
      </p:sp>
      <p:sp>
        <p:nvSpPr>
          <p:cNvPr id="4" name="3 Estrella de 7 puntas"/>
          <p:cNvSpPr/>
          <p:nvPr/>
        </p:nvSpPr>
        <p:spPr>
          <a:xfrm rot="20375428">
            <a:off x="4520145" y="2754122"/>
            <a:ext cx="4469232" cy="3859164"/>
          </a:xfrm>
          <a:prstGeom prst="star7">
            <a:avLst/>
          </a:prstGeom>
          <a:solidFill>
            <a:schemeClr val="bg2">
              <a:lumMod val="7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ln w="18000">
                  <a:solidFill>
                    <a:schemeClr val="accent2">
                      <a:satMod val="140000"/>
                    </a:schemeClr>
                  </a:solidFill>
                  <a:prstDash val="solid"/>
                  <a:miter lim="800000"/>
                </a:ln>
                <a:solidFill>
                  <a:schemeClr val="bg2">
                    <a:lumMod val="10000"/>
                  </a:schemeClr>
                </a:solidFill>
                <a:effectLst>
                  <a:outerShdw blurRad="25500" dist="23000" dir="7020000" algn="tl">
                    <a:srgbClr val="000000">
                      <a:alpha val="50000"/>
                    </a:srgbClr>
                  </a:outerShdw>
                </a:effectLst>
              </a:rPr>
              <a:t>Web</a:t>
            </a:r>
            <a:endParaRPr lang="es-ES" sz="3600" dirty="0">
              <a:solidFill>
                <a:schemeClr val="bg2">
                  <a:lumMod val="10000"/>
                </a:schemeClr>
              </a:solidFill>
            </a:endParaRPr>
          </a:p>
        </p:txBody>
      </p:sp>
      <p:sp>
        <p:nvSpPr>
          <p:cNvPr id="5" name="4 Estrella de 7 puntas"/>
          <p:cNvSpPr/>
          <p:nvPr/>
        </p:nvSpPr>
        <p:spPr>
          <a:xfrm rot="21118395">
            <a:off x="1278646" y="2743943"/>
            <a:ext cx="3154190" cy="3620351"/>
          </a:xfrm>
          <a:prstGeom prst="star7">
            <a:avLst>
              <a:gd name="adj" fmla="val 33867"/>
              <a:gd name="hf" fmla="val 102572"/>
              <a:gd name="vf" fmla="val 105210"/>
            </a:avLst>
          </a:prstGeom>
          <a:solidFill>
            <a:schemeClr val="bg2">
              <a:lumMod val="9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7" name="Picture 5"/>
          <p:cNvPicPr>
            <a:picLocks noChangeAspect="1" noChangeArrowheads="1"/>
          </p:cNvPicPr>
          <p:nvPr/>
        </p:nvPicPr>
        <p:blipFill>
          <a:blip r:embed="rId2">
            <a:duotone>
              <a:prstClr val="black"/>
              <a:schemeClr val="accent5">
                <a:lumMod val="20000"/>
                <a:lumOff val="80000"/>
                <a:tint val="45000"/>
                <a:satMod val="400000"/>
              </a:schemeClr>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rot="21121129">
            <a:off x="2518557" y="996176"/>
            <a:ext cx="3938816" cy="2015839"/>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rot="21435172">
            <a:off x="4139953" y="1680483"/>
            <a:ext cx="1224136" cy="830997"/>
          </a:xfrm>
          <a:prstGeom prst="rect">
            <a:avLst/>
          </a:prstGeom>
          <a:noFill/>
        </p:spPr>
        <p:txBody>
          <a:bodyPr wrap="square" rtlCol="0">
            <a:spAutoFit/>
          </a:bodyPr>
          <a:lstStyle/>
          <a:p>
            <a:r>
              <a:rPr lang="es-ES" sz="2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Redes sociales</a:t>
            </a:r>
            <a:endParaRPr lang="es-E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10 Estrella de 7 puntas"/>
          <p:cNvSpPr/>
          <p:nvPr/>
        </p:nvSpPr>
        <p:spPr>
          <a:xfrm rot="726624">
            <a:off x="1261040" y="2743941"/>
            <a:ext cx="3154190" cy="3620351"/>
          </a:xfrm>
          <a:prstGeom prst="star7">
            <a:avLst>
              <a:gd name="adj" fmla="val 33867"/>
              <a:gd name="hf" fmla="val 102572"/>
              <a:gd name="vf" fmla="val 105210"/>
            </a:avLst>
          </a:prstGeom>
          <a:solidFill>
            <a:schemeClr val="bg2">
              <a:lumMod val="9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Blogs</a:t>
            </a:r>
            <a:endParaRPr lang="es-ES" sz="28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81870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44000" cy="165866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r>
              <a:rPr lang="es-ES" sz="3200" dirty="0" smtClean="0">
                <a:solidFill>
                  <a:srgbClr val="FF0000"/>
                </a:solidFill>
              </a:rPr>
              <a:t>Para gestionar correctamente la identidad digital es necesario gestionar la información, la privacidad y la seguridad</a:t>
            </a:r>
            <a:endParaRPr lang="es-ES" sz="3200" dirty="0">
              <a:solidFill>
                <a:srgbClr val="FF0000"/>
              </a:solidFill>
            </a:endParaRPr>
          </a:p>
        </p:txBody>
      </p:sp>
      <p:sp>
        <p:nvSpPr>
          <p:cNvPr id="3" name="2 Subtítulo"/>
          <p:cNvSpPr>
            <a:spLocks noGrp="1"/>
          </p:cNvSpPr>
          <p:nvPr>
            <p:ph type="subTitle" idx="1"/>
          </p:nvPr>
        </p:nvSpPr>
        <p:spPr>
          <a:xfrm>
            <a:off x="0" y="1628800"/>
            <a:ext cx="9144000" cy="52292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l"/>
            <a:r>
              <a:rPr lang="es-ES" sz="2800" dirty="0" smtClean="0"/>
              <a:t>Preguntas que nos pueden ayudar en la escuela</a:t>
            </a:r>
          </a:p>
          <a:p>
            <a:pPr algn="l"/>
            <a:r>
              <a:rPr lang="es-ES" b="1" dirty="0" smtClean="0">
                <a:solidFill>
                  <a:srgbClr val="C00000"/>
                </a:solidFill>
              </a:rPr>
              <a:t>Espacios y círculos: </a:t>
            </a:r>
            <a:endParaRPr lang="es-ES" dirty="0" smtClean="0">
              <a:solidFill>
                <a:srgbClr val="C00000"/>
              </a:solidFill>
            </a:endParaRPr>
          </a:p>
          <a:p>
            <a:pPr marL="457200" indent="-457200" algn="l">
              <a:buFont typeface="Arial" panose="020B0604020202020204" pitchFamily="34" charset="0"/>
              <a:buChar char="•"/>
            </a:pPr>
            <a:r>
              <a:rPr lang="es-ES" sz="2800" dirty="0" smtClean="0"/>
              <a:t>¿Cuáles son tus círculos y espacios?</a:t>
            </a:r>
          </a:p>
          <a:p>
            <a:pPr marL="457200" indent="-457200" algn="l">
              <a:buFont typeface="Arial" panose="020B0604020202020204" pitchFamily="34" charset="0"/>
              <a:buChar char="•"/>
            </a:pPr>
            <a:r>
              <a:rPr lang="es-ES" sz="2800" dirty="0" smtClean="0"/>
              <a:t>¿qué identidad/s tienes en cada uno?</a:t>
            </a:r>
          </a:p>
          <a:p>
            <a:pPr marL="457200" indent="-457200" algn="l">
              <a:buFont typeface="Arial" panose="020B0604020202020204" pitchFamily="34" charset="0"/>
              <a:buChar char="•"/>
            </a:pPr>
            <a:r>
              <a:rPr lang="es-ES" sz="2800" dirty="0" smtClean="0"/>
              <a:t>¿Cómo las modificas?...</a:t>
            </a:r>
          </a:p>
          <a:p>
            <a:pPr algn="l"/>
            <a:r>
              <a:rPr lang="es-ES" b="1" dirty="0" smtClean="0">
                <a:solidFill>
                  <a:srgbClr val="C00000"/>
                </a:solidFill>
              </a:rPr>
              <a:t>¿Qué elementos  me identifican?</a:t>
            </a:r>
          </a:p>
          <a:p>
            <a:pPr marL="457200" indent="-457200" algn="l">
              <a:buFont typeface="Arial" panose="020B0604020202020204" pitchFamily="34" charset="0"/>
              <a:buChar char="•"/>
            </a:pPr>
            <a:r>
              <a:rPr lang="es-ES" sz="2800" dirty="0" smtClean="0"/>
              <a:t>¿Usas tu nombre legal?</a:t>
            </a:r>
          </a:p>
          <a:p>
            <a:pPr marL="457200" indent="-457200" algn="l">
              <a:buFont typeface="Arial" panose="020B0604020202020204" pitchFamily="34" charset="0"/>
              <a:buChar char="•"/>
            </a:pPr>
            <a:r>
              <a:rPr lang="es-ES" sz="2800" dirty="0" smtClean="0"/>
              <a:t>¿Usas una foto que te representa o es ficticia?.</a:t>
            </a:r>
          </a:p>
          <a:p>
            <a:pPr marL="457200" indent="-457200" algn="l">
              <a:buFont typeface="Arial" panose="020B0604020202020204" pitchFamily="34" charset="0"/>
              <a:buChar char="•"/>
            </a:pPr>
            <a:r>
              <a:rPr lang="es-ES" sz="2800" dirty="0" smtClean="0"/>
              <a:t>¿Qué dicen de ti?.</a:t>
            </a:r>
          </a:p>
          <a:p>
            <a:pPr marL="457200" indent="-457200" algn="l">
              <a:buFont typeface="Arial" panose="020B0604020202020204" pitchFamily="34" charset="0"/>
              <a:buChar char="•"/>
            </a:pPr>
            <a:r>
              <a:rPr lang="es-ES" sz="2800" dirty="0" smtClean="0"/>
              <a:t>¿Qué tipos de cosas dices, cuándo y cómo ?</a:t>
            </a:r>
            <a:endParaRPr lang="es-ES" sz="2800" dirty="0"/>
          </a:p>
        </p:txBody>
      </p:sp>
    </p:spTree>
    <p:extLst>
      <p:ext uri="{BB962C8B-B14F-4D97-AF65-F5344CB8AC3E}">
        <p14:creationId xmlns:p14="http://schemas.microsoft.com/office/powerpoint/2010/main" val="3544402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a:bodyPr>
          <a:lstStyle/>
          <a:p>
            <a:pPr algn="l"/>
            <a:r>
              <a:rPr lang="es-ES" b="1" dirty="0" smtClean="0">
                <a:solidFill>
                  <a:srgbClr val="C00000"/>
                </a:solidFill>
              </a:rPr>
              <a:t>¿Qué servicios usas?</a:t>
            </a:r>
          </a:p>
          <a:p>
            <a:pPr marL="457200" indent="-457200" algn="l">
              <a:buFont typeface="Arial" panose="020B0604020202020204" pitchFamily="34" charset="0"/>
              <a:buChar char="•"/>
            </a:pPr>
            <a:r>
              <a:rPr lang="es-ES" sz="2800" dirty="0" smtClean="0">
                <a:solidFill>
                  <a:schemeClr val="tx1"/>
                </a:solidFill>
              </a:rPr>
              <a:t>¡Vas al cine, al museo, a la biblioteca?.</a:t>
            </a:r>
          </a:p>
          <a:p>
            <a:pPr marL="457200" indent="-457200" algn="l">
              <a:buFont typeface="Arial" panose="020B0604020202020204" pitchFamily="34" charset="0"/>
              <a:buChar char="•"/>
            </a:pPr>
            <a:r>
              <a:rPr lang="es-ES" sz="2800" dirty="0" smtClean="0">
                <a:solidFill>
                  <a:schemeClr val="tx1"/>
                </a:solidFill>
              </a:rPr>
              <a:t>¿Eres o usas Google, Wikipedia, Twitter, Facebook?</a:t>
            </a:r>
          </a:p>
          <a:p>
            <a:pPr algn="l"/>
            <a:r>
              <a:rPr lang="es-ES" sz="3600" b="1" dirty="0" smtClean="0">
                <a:solidFill>
                  <a:srgbClr val="C00000"/>
                </a:solidFill>
              </a:rPr>
              <a:t>¿Qué contactos tienes?</a:t>
            </a:r>
          </a:p>
          <a:p>
            <a:pPr marL="457200" indent="-457200" algn="l">
              <a:buFont typeface="Arial" panose="020B0604020202020204" pitchFamily="34" charset="0"/>
              <a:buChar char="•"/>
            </a:pPr>
            <a:r>
              <a:rPr lang="es-ES" sz="2800" dirty="0" smtClean="0"/>
              <a:t>¿Muchos, pocos, tipo,?</a:t>
            </a:r>
          </a:p>
          <a:p>
            <a:pPr marL="457200" indent="-457200" algn="l">
              <a:buFont typeface="Arial" panose="020B0604020202020204" pitchFamily="34" charset="0"/>
              <a:buChar char="•"/>
            </a:pPr>
            <a:r>
              <a:rPr lang="es-ES" sz="2800" dirty="0" smtClean="0"/>
              <a:t>¿Te relacionas mucho o poco?</a:t>
            </a:r>
          </a:p>
          <a:p>
            <a:pPr algn="l"/>
            <a:r>
              <a:rPr lang="es-ES" sz="3600" b="1" dirty="0" smtClean="0">
                <a:solidFill>
                  <a:srgbClr val="C00000"/>
                </a:solidFill>
              </a:rPr>
              <a:t>Lo que valoras y aportas</a:t>
            </a:r>
          </a:p>
          <a:p>
            <a:pPr marL="457200" indent="-457200" algn="l">
              <a:buFont typeface="Arial" panose="020B0604020202020204" pitchFamily="34" charset="0"/>
              <a:buChar char="•"/>
            </a:pPr>
            <a:r>
              <a:rPr lang="es-ES" sz="2800" dirty="0" smtClean="0">
                <a:solidFill>
                  <a:schemeClr val="tx1"/>
                </a:solidFill>
              </a:rPr>
              <a:t>¿votas, comentas, aportas valoraciones agradables, constructivas, destructivas, inapropiadas, útiles..?</a:t>
            </a:r>
          </a:p>
          <a:p>
            <a:pPr algn="l"/>
            <a:r>
              <a:rPr lang="es-ES" sz="3600" b="1" dirty="0" smtClean="0">
                <a:solidFill>
                  <a:srgbClr val="C00000"/>
                </a:solidFill>
              </a:rPr>
              <a:t>Lo que enlazas:</a:t>
            </a:r>
          </a:p>
          <a:p>
            <a:pPr marL="457200" indent="-457200" algn="l">
              <a:buFont typeface="Arial" panose="020B0604020202020204" pitchFamily="34" charset="0"/>
              <a:buChar char="•"/>
            </a:pPr>
            <a:r>
              <a:rPr lang="es-ES" sz="2800" dirty="0" smtClean="0"/>
              <a:t>Blogs, periódicos, alternativos, ..?</a:t>
            </a:r>
          </a:p>
          <a:p>
            <a:pPr algn="l"/>
            <a:r>
              <a:rPr lang="es-ES" sz="2800" b="1" dirty="0" smtClean="0"/>
              <a:t>Tus ausencias: </a:t>
            </a:r>
            <a:r>
              <a:rPr lang="es-ES" sz="2800" dirty="0" smtClean="0"/>
              <a:t>qué no usas, publicas, a quién no enlazas…?</a:t>
            </a:r>
            <a:endParaRPr lang="es-ES" sz="2800" b="1" dirty="0" smtClean="0"/>
          </a:p>
          <a:p>
            <a:pPr algn="l"/>
            <a:endParaRPr lang="es-ES" sz="2800" b="1" dirty="0"/>
          </a:p>
        </p:txBody>
      </p:sp>
    </p:spTree>
    <p:extLst>
      <p:ext uri="{BB962C8B-B14F-4D97-AF65-F5344CB8AC3E}">
        <p14:creationId xmlns:p14="http://schemas.microsoft.com/office/powerpoint/2010/main" val="2422219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332657"/>
            <a:ext cx="7772400" cy="504056"/>
          </a:xfrm>
        </p:spPr>
        <p:txBody>
          <a:bodyPr>
            <a:normAutofit fontScale="90000"/>
          </a:bodyPr>
          <a:lstStyle/>
          <a:p>
            <a:endParaRPr lang="es-ES" dirty="0"/>
          </a:p>
        </p:txBody>
      </p:sp>
      <p:sp>
        <p:nvSpPr>
          <p:cNvPr id="3" name="2 Subtítulo"/>
          <p:cNvSpPr>
            <a:spLocks noGrp="1"/>
          </p:cNvSpPr>
          <p:nvPr>
            <p:ph type="subTitle"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l"/>
            <a:r>
              <a:rPr lang="es-ES" sz="4000" b="1" dirty="0" smtClean="0">
                <a:solidFill>
                  <a:srgbClr val="C00000"/>
                </a:solidFill>
              </a:rPr>
              <a:t>Entre seguridad y </a:t>
            </a:r>
            <a:r>
              <a:rPr lang="es-ES" sz="4000" b="1" dirty="0" smtClean="0">
                <a:solidFill>
                  <a:srgbClr val="0070C0"/>
                </a:solidFill>
              </a:rPr>
              <a:t>control,</a:t>
            </a:r>
            <a:r>
              <a:rPr lang="es-ES" sz="4000" b="1" dirty="0" smtClean="0">
                <a:solidFill>
                  <a:srgbClr val="C00000"/>
                </a:solidFill>
              </a:rPr>
              <a:t> identidad/</a:t>
            </a:r>
            <a:r>
              <a:rPr lang="es-ES" sz="4000" b="1" dirty="0" smtClean="0">
                <a:solidFill>
                  <a:srgbClr val="0070C0"/>
                </a:solidFill>
              </a:rPr>
              <a:t>olvido</a:t>
            </a:r>
            <a:r>
              <a:rPr lang="es-ES" sz="4000" b="1" dirty="0" smtClean="0">
                <a:solidFill>
                  <a:srgbClr val="C00000"/>
                </a:solidFill>
              </a:rPr>
              <a:t>,   público/</a:t>
            </a:r>
            <a:r>
              <a:rPr lang="es-ES" sz="4000" b="1" dirty="0" smtClean="0">
                <a:solidFill>
                  <a:srgbClr val="0070C0"/>
                </a:solidFill>
              </a:rPr>
              <a:t>privado</a:t>
            </a:r>
            <a:r>
              <a:rPr lang="es-ES" sz="4000" b="1" dirty="0" smtClean="0">
                <a:solidFill>
                  <a:srgbClr val="C00000"/>
                </a:solidFill>
              </a:rPr>
              <a:t>.</a:t>
            </a:r>
          </a:p>
          <a:p>
            <a:pPr marL="457200" indent="-457200" algn="l">
              <a:buFont typeface="Arial" panose="020B0604020202020204" pitchFamily="34" charset="0"/>
              <a:buChar char="•"/>
            </a:pPr>
            <a:r>
              <a:rPr lang="es-ES" dirty="0" smtClean="0">
                <a:solidFill>
                  <a:schemeClr val="tx1"/>
                </a:solidFill>
              </a:rPr>
              <a:t>¿Te preocupa más el qué dirán o tu integridad?.</a:t>
            </a:r>
          </a:p>
          <a:p>
            <a:pPr marL="457200" indent="-457200" algn="l">
              <a:buFont typeface="Arial" panose="020B0604020202020204" pitchFamily="34" charset="0"/>
              <a:buChar char="•"/>
            </a:pPr>
            <a:r>
              <a:rPr lang="es-ES" dirty="0" smtClean="0">
                <a:solidFill>
                  <a:schemeClr val="tx1"/>
                </a:solidFill>
              </a:rPr>
              <a:t>Tener tu espacio o desconectar y olvidar.</a:t>
            </a:r>
          </a:p>
          <a:p>
            <a:pPr marL="457200" indent="-457200" algn="l">
              <a:buFont typeface="Arial" panose="020B0604020202020204" pitchFamily="34" charset="0"/>
              <a:buChar char="•"/>
            </a:pPr>
            <a:r>
              <a:rPr lang="es-ES" dirty="0" smtClean="0">
                <a:solidFill>
                  <a:schemeClr val="tx1"/>
                </a:solidFill>
              </a:rPr>
              <a:t>Te preocupa la información que tienen de ti.</a:t>
            </a:r>
          </a:p>
          <a:p>
            <a:pPr algn="l"/>
            <a:endParaRPr lang="es-ES" sz="2800" dirty="0" smtClean="0">
              <a:solidFill>
                <a:schemeClr val="tx1"/>
              </a:solidFill>
            </a:endParaRPr>
          </a:p>
          <a:p>
            <a:pPr algn="l"/>
            <a:r>
              <a:rPr lang="es-ES" sz="4000" b="1" dirty="0" smtClean="0">
                <a:solidFill>
                  <a:srgbClr val="C00000"/>
                </a:solidFill>
              </a:rPr>
              <a:t>Qué usos quieres hacer?</a:t>
            </a:r>
          </a:p>
          <a:p>
            <a:pPr algn="l"/>
            <a:r>
              <a:rPr lang="es-ES" dirty="0" smtClean="0">
                <a:solidFill>
                  <a:schemeClr val="tx1"/>
                </a:solidFill>
              </a:rPr>
              <a:t>Ya tengo muchos conceptos  y elementos . Pero:</a:t>
            </a:r>
          </a:p>
          <a:p>
            <a:pPr algn="l"/>
            <a:r>
              <a:rPr lang="es-ES" dirty="0" smtClean="0">
                <a:solidFill>
                  <a:schemeClr val="tx1"/>
                </a:solidFill>
              </a:rPr>
              <a:t> ¿qué hago?, ¿qué quiero hacer?, ¿qué uso darle?</a:t>
            </a:r>
          </a:p>
          <a:p>
            <a:pPr marL="457200" indent="-457200" algn="l">
              <a:buFont typeface="Arial" panose="020B0604020202020204" pitchFamily="34" charset="0"/>
              <a:buChar char="•"/>
            </a:pPr>
            <a:r>
              <a:rPr lang="es-ES" dirty="0" smtClean="0">
                <a:solidFill>
                  <a:schemeClr val="tx1"/>
                </a:solidFill>
              </a:rPr>
              <a:t>Relacional, laboral, creativo, activista, …</a:t>
            </a:r>
          </a:p>
          <a:p>
            <a:pPr algn="l"/>
            <a:r>
              <a:rPr lang="es-ES" sz="3600" b="1" dirty="0" smtClean="0">
                <a:solidFill>
                  <a:srgbClr val="0070C0"/>
                </a:solidFill>
              </a:rPr>
              <a:t>¿Quién eres ahora en internet?</a:t>
            </a:r>
          </a:p>
          <a:p>
            <a:pPr algn="l"/>
            <a:r>
              <a:rPr lang="es-ES" sz="3600" b="1" dirty="0" smtClean="0">
                <a:solidFill>
                  <a:srgbClr val="0070C0"/>
                </a:solidFill>
              </a:rPr>
              <a:t>¿Quién quieres ser en internet?</a:t>
            </a:r>
            <a:endParaRPr lang="es-ES" sz="3600" b="1" dirty="0">
              <a:solidFill>
                <a:srgbClr val="0070C0"/>
              </a:solidFill>
            </a:endParaRPr>
          </a:p>
        </p:txBody>
      </p:sp>
    </p:spTree>
    <p:extLst>
      <p:ext uri="{BB962C8B-B14F-4D97-AF65-F5344CB8AC3E}">
        <p14:creationId xmlns:p14="http://schemas.microsoft.com/office/powerpoint/2010/main" val="323077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88640"/>
            <a:ext cx="7772400" cy="1470025"/>
          </a:xfrm>
        </p:spPr>
        <p:txBody>
          <a:bodyPr/>
          <a:lstStyle/>
          <a:p>
            <a:endParaRPr lang="es-ES" dirty="0"/>
          </a:p>
        </p:txBody>
      </p:sp>
      <p:sp>
        <p:nvSpPr>
          <p:cNvPr id="3" name="2 Subtítulo"/>
          <p:cNvSpPr>
            <a:spLocks noGrp="1"/>
          </p:cNvSpPr>
          <p:nvPr>
            <p:ph type="subTitle" idx="1"/>
          </p:nvPr>
        </p:nvSpPr>
        <p:spPr>
          <a:xfrm>
            <a:off x="179512" y="188640"/>
            <a:ext cx="8784976" cy="6408712"/>
          </a:xfrm>
        </p:spPr>
        <p:style>
          <a:lnRef idx="1">
            <a:schemeClr val="accent1"/>
          </a:lnRef>
          <a:fillRef idx="2">
            <a:schemeClr val="accent1"/>
          </a:fillRef>
          <a:effectRef idx="1">
            <a:schemeClr val="accent1"/>
          </a:effectRef>
          <a:fontRef idx="minor">
            <a:schemeClr val="dk1"/>
          </a:fontRef>
        </p:style>
        <p:txBody>
          <a:bodyPr/>
          <a:lstStyle/>
          <a:p>
            <a:pPr algn="l"/>
            <a:r>
              <a:rPr lang="es-ES" b="1" dirty="0" smtClean="0">
                <a:solidFill>
                  <a:srgbClr val="FF0000"/>
                </a:solidFill>
              </a:rPr>
              <a:t>Plataforma de la infancia</a:t>
            </a:r>
            <a:r>
              <a:rPr lang="es-ES" b="1" dirty="0">
                <a:solidFill>
                  <a:srgbClr val="FF0000"/>
                </a:solidFill>
              </a:rPr>
              <a:t>: </a:t>
            </a:r>
            <a:r>
              <a:rPr lang="es-ES" dirty="0">
                <a:hlinkClick r:id="rId2"/>
              </a:rPr>
              <a:t>http://plataformadeinfancia.org</a:t>
            </a:r>
            <a:r>
              <a:rPr lang="es-ES" dirty="0" smtClean="0">
                <a:hlinkClick r:id="rId2"/>
              </a:rPr>
              <a:t>/</a:t>
            </a:r>
            <a:r>
              <a:rPr lang="es-ES" dirty="0" smtClean="0"/>
              <a:t> </a:t>
            </a:r>
          </a:p>
          <a:p>
            <a:pPr algn="l"/>
            <a:endParaRPr lang="es-ES" dirty="0" smtClean="0"/>
          </a:p>
          <a:p>
            <a:pPr algn="l"/>
            <a:r>
              <a:rPr lang="es-ES" b="1" dirty="0">
                <a:solidFill>
                  <a:srgbClr val="FF0000"/>
                </a:solidFill>
              </a:rPr>
              <a:t>Jóvenes e interculturalidad:  </a:t>
            </a:r>
            <a:r>
              <a:rPr lang="es-ES" dirty="0">
                <a:hlinkClick r:id="rId3"/>
              </a:rPr>
              <a:t>http://plataformadeinfancia.org/exposicion-jovenes-e-interculturalidad-fomenta-la-igualdad</a:t>
            </a:r>
            <a:r>
              <a:rPr lang="es-ES" dirty="0" smtClean="0">
                <a:hlinkClick r:id="rId3"/>
              </a:rPr>
              <a:t>/</a:t>
            </a:r>
            <a:r>
              <a:rPr lang="es-ES" dirty="0" smtClean="0"/>
              <a:t> </a:t>
            </a:r>
          </a:p>
          <a:p>
            <a:pPr algn="l"/>
            <a:endParaRPr lang="es-ES" dirty="0" smtClean="0"/>
          </a:p>
          <a:p>
            <a:pPr algn="l"/>
            <a:r>
              <a:rPr lang="es-ES" b="1" dirty="0" smtClean="0">
                <a:solidFill>
                  <a:srgbClr val="FF0000"/>
                </a:solidFill>
              </a:rPr>
              <a:t>III semana internacional de </a:t>
            </a:r>
            <a:r>
              <a:rPr lang="es-ES" b="1" dirty="0">
                <a:solidFill>
                  <a:srgbClr val="FF0000"/>
                </a:solidFill>
              </a:rPr>
              <a:t>la niña: </a:t>
            </a:r>
            <a:r>
              <a:rPr lang="es-ES" dirty="0">
                <a:hlinkClick r:id="rId4"/>
              </a:rPr>
              <a:t>http://plataformadeinfancia.org/agenda-de-actividades-con-motivo-de-la-iii-semana-internacional-de-la-nina</a:t>
            </a:r>
            <a:r>
              <a:rPr lang="es-ES" dirty="0" smtClean="0">
                <a:hlinkClick r:id="rId4"/>
              </a:rPr>
              <a:t>/</a:t>
            </a:r>
            <a:r>
              <a:rPr lang="es-ES" dirty="0" smtClean="0"/>
              <a:t> </a:t>
            </a:r>
            <a:endParaRPr lang="es-ES" dirty="0"/>
          </a:p>
        </p:txBody>
      </p:sp>
    </p:spTree>
    <p:extLst>
      <p:ext uri="{BB962C8B-B14F-4D97-AF65-F5344CB8AC3E}">
        <p14:creationId xmlns:p14="http://schemas.microsoft.com/office/powerpoint/2010/main" val="359550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9223"/>
            <a:ext cx="9144000" cy="865935"/>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5400" b="1" dirty="0">
                <a:solidFill>
                  <a:srgbClr val="FF0000"/>
                </a:solidFill>
              </a:rPr>
              <a:t>¿ Qué es Cultura </a:t>
            </a:r>
            <a:r>
              <a:rPr lang="es-ES" sz="5400" b="1" dirty="0" smtClean="0">
                <a:solidFill>
                  <a:srgbClr val="FF0000"/>
                </a:solidFill>
              </a:rPr>
              <a:t>?</a:t>
            </a:r>
            <a:endParaRPr lang="es-ES" dirty="0"/>
          </a:p>
        </p:txBody>
      </p:sp>
      <p:sp>
        <p:nvSpPr>
          <p:cNvPr id="3" name="Subtítulo 2"/>
          <p:cNvSpPr>
            <a:spLocks noGrp="1"/>
          </p:cNvSpPr>
          <p:nvPr>
            <p:ph type="subTitle" idx="1"/>
          </p:nvPr>
        </p:nvSpPr>
        <p:spPr>
          <a:xfrm>
            <a:off x="0" y="2708920"/>
            <a:ext cx="9144000" cy="4149080"/>
          </a:xfrm>
        </p:spPr>
        <p:txBody>
          <a:bodyPr/>
          <a:lstStyle/>
          <a:p>
            <a:endParaRPr lang="es-ES" dirty="0"/>
          </a:p>
        </p:txBody>
      </p:sp>
      <p:sp>
        <p:nvSpPr>
          <p:cNvPr id="4" name="Rectángulo 3"/>
          <p:cNvSpPr/>
          <p:nvPr/>
        </p:nvSpPr>
        <p:spPr>
          <a:xfrm>
            <a:off x="0" y="836712"/>
            <a:ext cx="9144000" cy="60016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sz="3200" dirty="0" smtClean="0"/>
              <a:t>La </a:t>
            </a:r>
            <a:r>
              <a:rPr lang="es-ES" sz="3200" dirty="0"/>
              <a:t>cultura es «el conjunto de costumbres, tradiciones, valores, creencias y modelos de comportamiento que utilizan y son transmitidos por las sociedades y caracterizan a un determinado grupo humano con respecto a los otros, para dar sentido al mundo en el que viven» (Hernández,1997). Acaso lleva la cultura al terreno privado y la define como «el lugar donde se configura la identidad del individuo, donde nos educamos y de donde bebemos y acabamos </a:t>
            </a:r>
            <a:r>
              <a:rPr lang="es-ES" sz="3200" dirty="0" smtClean="0"/>
              <a:t>construyendo nuestras </a:t>
            </a:r>
            <a:r>
              <a:rPr lang="es-ES" sz="3200" dirty="0"/>
              <a:t>creencias y nuestros deseos» (Acaso, 2006</a:t>
            </a:r>
            <a:r>
              <a:rPr lang="es-ES" sz="3200" dirty="0" smtClean="0"/>
              <a:t>)</a:t>
            </a:r>
          </a:p>
          <a:p>
            <a:endParaRPr lang="es-ES" sz="3200" dirty="0"/>
          </a:p>
        </p:txBody>
      </p:sp>
    </p:spTree>
    <p:extLst>
      <p:ext uri="{BB962C8B-B14F-4D97-AF65-F5344CB8AC3E}">
        <p14:creationId xmlns:p14="http://schemas.microsoft.com/office/powerpoint/2010/main" val="816535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 y="0"/>
            <a:ext cx="9124242" cy="1340769"/>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b="1" dirty="0" smtClean="0">
                <a:solidFill>
                  <a:srgbClr val="C00000"/>
                </a:solidFill>
              </a:rPr>
              <a:t>Uso seguro y responsable de las tecnologías</a:t>
            </a:r>
            <a:endParaRPr lang="es-ES" b="1" dirty="0">
              <a:solidFill>
                <a:srgbClr val="C00000"/>
              </a:solidFill>
            </a:endParaRPr>
          </a:p>
        </p:txBody>
      </p:sp>
      <p:sp>
        <p:nvSpPr>
          <p:cNvPr id="3" name="2 Subtítulo"/>
          <p:cNvSpPr>
            <a:spLocks noGrp="1"/>
          </p:cNvSpPr>
          <p:nvPr>
            <p:ph type="subTitle" idx="1"/>
          </p:nvPr>
        </p:nvSpPr>
        <p:spPr>
          <a:xfrm>
            <a:off x="0" y="1340769"/>
            <a:ext cx="9124243" cy="544557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l"/>
            <a:r>
              <a:rPr lang="es-ES" sz="2400" b="1" dirty="0">
                <a:solidFill>
                  <a:srgbClr val="FF0000"/>
                </a:solidFill>
              </a:rPr>
              <a:t>Privacidad y Protección de datos </a:t>
            </a:r>
            <a:endParaRPr lang="es-ES" sz="2400" b="1" dirty="0" smtClean="0">
              <a:solidFill>
                <a:srgbClr val="FF0000"/>
              </a:solidFill>
            </a:endParaRPr>
          </a:p>
          <a:p>
            <a:pPr algn="l"/>
            <a:r>
              <a:rPr lang="es-ES" sz="2400" b="1" dirty="0" err="1" smtClean="0">
                <a:solidFill>
                  <a:srgbClr val="FF0000"/>
                </a:solidFill>
              </a:rPr>
              <a:t>Ciberviolencia</a:t>
            </a:r>
            <a:r>
              <a:rPr lang="es-ES" sz="2400" b="1" dirty="0" smtClean="0">
                <a:solidFill>
                  <a:srgbClr val="FF0000"/>
                </a:solidFill>
              </a:rPr>
              <a:t> </a:t>
            </a:r>
            <a:r>
              <a:rPr lang="es-ES" sz="2400" b="1" dirty="0">
                <a:solidFill>
                  <a:srgbClr val="FF0000"/>
                </a:solidFill>
              </a:rPr>
              <a:t>de </a:t>
            </a:r>
            <a:r>
              <a:rPr lang="es-ES" sz="2400" b="1" dirty="0" smtClean="0">
                <a:solidFill>
                  <a:srgbClr val="FF0000"/>
                </a:solidFill>
              </a:rPr>
              <a:t>género.</a:t>
            </a:r>
          </a:p>
          <a:p>
            <a:pPr algn="l"/>
            <a:r>
              <a:rPr lang="es-ES" sz="2400" b="1" dirty="0" err="1" smtClean="0">
                <a:solidFill>
                  <a:srgbClr val="FF0000"/>
                </a:solidFill>
              </a:rPr>
              <a:t>Ciberbullying</a:t>
            </a:r>
            <a:r>
              <a:rPr lang="es-ES" sz="2400" b="1" dirty="0" smtClean="0">
                <a:solidFill>
                  <a:srgbClr val="FF0000"/>
                </a:solidFill>
              </a:rPr>
              <a:t> o </a:t>
            </a:r>
            <a:r>
              <a:rPr lang="es-ES" sz="2400" b="1" dirty="0" err="1" smtClean="0">
                <a:solidFill>
                  <a:srgbClr val="FF0000"/>
                </a:solidFill>
              </a:rPr>
              <a:t>ciberacoso</a:t>
            </a:r>
            <a:r>
              <a:rPr lang="es-ES" sz="2400" b="1" dirty="0" smtClean="0">
                <a:solidFill>
                  <a:srgbClr val="FF0000"/>
                </a:solidFill>
              </a:rPr>
              <a:t> entre iguales.</a:t>
            </a:r>
            <a:endParaRPr lang="es-ES" sz="2400" b="1" dirty="0">
              <a:solidFill>
                <a:srgbClr val="FF0000"/>
              </a:solidFill>
            </a:endParaRPr>
          </a:p>
          <a:p>
            <a:pPr algn="l"/>
            <a:r>
              <a:rPr lang="es-ES" sz="2400" b="1" dirty="0" err="1" smtClean="0">
                <a:solidFill>
                  <a:srgbClr val="FF0000"/>
                </a:solidFill>
              </a:rPr>
              <a:t>Grooming</a:t>
            </a:r>
            <a:r>
              <a:rPr lang="es-ES" sz="2400" b="1" dirty="0" smtClean="0">
                <a:solidFill>
                  <a:srgbClr val="FF0000"/>
                </a:solidFill>
              </a:rPr>
              <a:t> </a:t>
            </a:r>
            <a:r>
              <a:rPr lang="es-ES" sz="2400" b="1" dirty="0">
                <a:solidFill>
                  <a:srgbClr val="FF0000"/>
                </a:solidFill>
              </a:rPr>
              <a:t>o </a:t>
            </a:r>
            <a:r>
              <a:rPr lang="es-ES" sz="2400" b="1" dirty="0" err="1">
                <a:solidFill>
                  <a:srgbClr val="FF0000"/>
                </a:solidFill>
              </a:rPr>
              <a:t>ciberacoso</a:t>
            </a:r>
            <a:r>
              <a:rPr lang="es-ES" sz="2400" b="1" dirty="0">
                <a:solidFill>
                  <a:srgbClr val="FF0000"/>
                </a:solidFill>
              </a:rPr>
              <a:t> </a:t>
            </a:r>
            <a:r>
              <a:rPr lang="es-ES" sz="2400" b="1" dirty="0" smtClean="0">
                <a:solidFill>
                  <a:srgbClr val="FF0000"/>
                </a:solidFill>
              </a:rPr>
              <a:t>sexual.</a:t>
            </a:r>
          </a:p>
          <a:p>
            <a:pPr algn="l"/>
            <a:r>
              <a:rPr lang="es-ES" sz="2400" b="1" dirty="0" err="1" smtClean="0">
                <a:solidFill>
                  <a:srgbClr val="FF0000"/>
                </a:solidFill>
              </a:rPr>
              <a:t>Sexting</a:t>
            </a:r>
            <a:r>
              <a:rPr lang="es-ES" sz="2400" b="1" dirty="0" smtClean="0">
                <a:solidFill>
                  <a:srgbClr val="FF0000"/>
                </a:solidFill>
              </a:rPr>
              <a:t> o difusión de la propia imagen.</a:t>
            </a:r>
          </a:p>
          <a:p>
            <a:pPr algn="l"/>
            <a:r>
              <a:rPr lang="es-ES" sz="2400" b="1" dirty="0" err="1">
                <a:solidFill>
                  <a:srgbClr val="FF0000"/>
                </a:solidFill>
              </a:rPr>
              <a:t>sextorsión</a:t>
            </a:r>
            <a:r>
              <a:rPr lang="es-ES" sz="2400" b="1" dirty="0">
                <a:solidFill>
                  <a:srgbClr val="FF0000"/>
                </a:solidFill>
              </a:rPr>
              <a:t> o</a:t>
            </a:r>
            <a:r>
              <a:rPr lang="es-ES" sz="2400" b="1" dirty="0" smtClean="0">
                <a:solidFill>
                  <a:srgbClr val="FF0000"/>
                </a:solidFill>
              </a:rPr>
              <a:t> </a:t>
            </a:r>
            <a:r>
              <a:rPr lang="es-ES" sz="2400" b="1" dirty="0">
                <a:solidFill>
                  <a:srgbClr val="FF0000"/>
                </a:solidFill>
              </a:rPr>
              <a:t>chantaje realizado a partir de la posesión por parte del chantajista de una imagen íntima</a:t>
            </a:r>
            <a:r>
              <a:rPr lang="es-ES" sz="2400" b="1" dirty="0" smtClean="0">
                <a:solidFill>
                  <a:srgbClr val="FF0000"/>
                </a:solidFill>
              </a:rPr>
              <a:t>.</a:t>
            </a:r>
          </a:p>
          <a:p>
            <a:pPr algn="l"/>
            <a:r>
              <a:rPr lang="es-ES" sz="2400" b="1" dirty="0" err="1" smtClean="0">
                <a:solidFill>
                  <a:srgbClr val="FF0000"/>
                </a:solidFill>
              </a:rPr>
              <a:t>Ciberdelitos</a:t>
            </a:r>
            <a:r>
              <a:rPr lang="es-ES" sz="2400" b="1" dirty="0" smtClean="0">
                <a:solidFill>
                  <a:srgbClr val="FF0000"/>
                </a:solidFill>
              </a:rPr>
              <a:t>.</a:t>
            </a:r>
          </a:p>
          <a:p>
            <a:pPr algn="l"/>
            <a:r>
              <a:rPr lang="es-ES" sz="2400" b="1" dirty="0" err="1" smtClean="0">
                <a:solidFill>
                  <a:srgbClr val="FF0000"/>
                </a:solidFill>
              </a:rPr>
              <a:t>Tecnoadicciones</a:t>
            </a:r>
            <a:r>
              <a:rPr lang="es-ES" sz="2400" b="1" dirty="0" smtClean="0">
                <a:solidFill>
                  <a:srgbClr val="FF0000"/>
                </a:solidFill>
              </a:rPr>
              <a:t>.</a:t>
            </a:r>
          </a:p>
          <a:p>
            <a:pPr algn="l"/>
            <a:r>
              <a:rPr lang="es-ES" sz="1800" b="1" dirty="0" smtClean="0"/>
              <a:t>Recursos y orientaciones educativas: </a:t>
            </a:r>
            <a:r>
              <a:rPr lang="es-ES" sz="1800" b="1" dirty="0" smtClean="0">
                <a:hlinkClick r:id="rId2"/>
              </a:rPr>
              <a:t>http</a:t>
            </a:r>
            <a:r>
              <a:rPr lang="es-ES" sz="1800" b="1" dirty="0">
                <a:hlinkClick r:id="rId2"/>
              </a:rPr>
              <a:t>://</a:t>
            </a:r>
            <a:r>
              <a:rPr lang="es-ES" sz="1800" b="1" dirty="0" smtClean="0">
                <a:hlinkClick r:id="rId2"/>
              </a:rPr>
              <a:t>www.pantallasamigas.net/index.shtm</a:t>
            </a:r>
            <a:r>
              <a:rPr lang="es-ES" sz="1800" b="1" dirty="0" smtClean="0"/>
              <a:t> </a:t>
            </a:r>
          </a:p>
          <a:p>
            <a:pPr algn="l"/>
            <a:r>
              <a:rPr lang="es-ES" sz="1800" b="1" dirty="0" smtClean="0"/>
              <a:t>Oficina de atención </a:t>
            </a:r>
            <a:r>
              <a:rPr lang="es-ES" sz="1800" b="1" dirty="0"/>
              <a:t>al usuario :  </a:t>
            </a:r>
            <a:r>
              <a:rPr lang="es-ES" sz="1800" b="1" dirty="0">
                <a:hlinkClick r:id="rId3"/>
              </a:rPr>
              <a:t>http://</a:t>
            </a:r>
            <a:r>
              <a:rPr lang="es-ES" sz="1800" b="1" dirty="0" smtClean="0">
                <a:hlinkClick r:id="rId3"/>
              </a:rPr>
              <a:t>www.usuariosteleco.es/Paginas/index.aspx</a:t>
            </a:r>
            <a:r>
              <a:rPr lang="es-ES" sz="1800" b="1" dirty="0" smtClean="0"/>
              <a:t> </a:t>
            </a:r>
          </a:p>
          <a:p>
            <a:pPr algn="l"/>
            <a:r>
              <a:rPr lang="es-ES" sz="1600" b="1" dirty="0" smtClean="0"/>
              <a:t>Amenazas</a:t>
            </a:r>
            <a:r>
              <a:rPr lang="es-ES" sz="1600" b="1" dirty="0"/>
              <a:t>, suplantación de identidad, fraudes, estafas, difamación, </a:t>
            </a:r>
            <a:r>
              <a:rPr lang="es-ES" sz="1600" b="1" dirty="0" smtClean="0"/>
              <a:t>calumnias:</a:t>
            </a:r>
            <a:r>
              <a:rPr lang="es-ES" sz="1600" dirty="0" smtClean="0"/>
              <a:t> España:    </a:t>
            </a:r>
          </a:p>
          <a:p>
            <a:pPr algn="l"/>
            <a:r>
              <a:rPr lang="es-ES" sz="1600" dirty="0" smtClean="0"/>
              <a:t>  Guardia civil     </a:t>
            </a:r>
            <a:r>
              <a:rPr lang="es-ES" sz="1600" dirty="0" smtClean="0">
                <a:hlinkClick r:id="rId4"/>
              </a:rPr>
              <a:t>https</a:t>
            </a:r>
            <a:r>
              <a:rPr lang="es-ES" sz="1600" dirty="0">
                <a:hlinkClick r:id="rId4"/>
              </a:rPr>
              <a:t>://</a:t>
            </a:r>
            <a:r>
              <a:rPr lang="es-ES" sz="1600" dirty="0" smtClean="0">
                <a:hlinkClick r:id="rId4"/>
              </a:rPr>
              <a:t>www.gdt.guardiacivil.es/webgdt/home_alerta.php</a:t>
            </a:r>
            <a:r>
              <a:rPr lang="es-ES" sz="1600" dirty="0"/>
              <a:t> </a:t>
            </a:r>
            <a:r>
              <a:rPr lang="es-ES" sz="1600" dirty="0" smtClean="0"/>
              <a:t> </a:t>
            </a:r>
          </a:p>
          <a:p>
            <a:pPr algn="l"/>
            <a:r>
              <a:rPr lang="es-ES" sz="1600" dirty="0"/>
              <a:t> </a:t>
            </a:r>
            <a:r>
              <a:rPr lang="es-ES" sz="1600" dirty="0" smtClean="0"/>
              <a:t>  OSI      </a:t>
            </a:r>
            <a:r>
              <a:rPr lang="es-ES" sz="1600" dirty="0" smtClean="0">
                <a:hlinkClick r:id="rId5"/>
              </a:rPr>
              <a:t>http</a:t>
            </a:r>
            <a:r>
              <a:rPr lang="es-ES" sz="1600" dirty="0">
                <a:hlinkClick r:id="rId5"/>
              </a:rPr>
              <a:t>://www.osi.es/econf/Te_Ayudamos</a:t>
            </a:r>
            <a:r>
              <a:rPr lang="es-ES" sz="1600" dirty="0" smtClean="0">
                <a:hlinkClick r:id="rId5"/>
              </a:rPr>
              <a:t>/</a:t>
            </a:r>
            <a:r>
              <a:rPr lang="es-ES" sz="1600" dirty="0" smtClean="0"/>
              <a:t> </a:t>
            </a:r>
          </a:p>
          <a:p>
            <a:pPr algn="l"/>
            <a:r>
              <a:rPr lang="es-ES" sz="1600" b="1" dirty="0" smtClean="0"/>
              <a:t>Protección </a:t>
            </a:r>
            <a:r>
              <a:rPr lang="es-ES" sz="1600" b="1" dirty="0"/>
              <a:t>de datos, privacidad</a:t>
            </a:r>
            <a:r>
              <a:rPr lang="es-ES" sz="1600" b="1" dirty="0" smtClean="0"/>
              <a:t>: </a:t>
            </a:r>
            <a:r>
              <a:rPr lang="es-ES" sz="1600" dirty="0" smtClean="0"/>
              <a:t>España</a:t>
            </a:r>
            <a:r>
              <a:rPr lang="es-ES" sz="1600" dirty="0"/>
              <a:t>: Agencia de Protección de </a:t>
            </a:r>
            <a:r>
              <a:rPr lang="es-ES" sz="1600" dirty="0" smtClean="0"/>
              <a:t>Datos</a:t>
            </a:r>
            <a:r>
              <a:rPr lang="es-ES" sz="1600" dirty="0"/>
              <a:t> </a:t>
            </a:r>
          </a:p>
          <a:p>
            <a:pPr algn="l"/>
            <a:endParaRPr lang="es-ES" sz="1600" dirty="0"/>
          </a:p>
        </p:txBody>
      </p:sp>
    </p:spTree>
    <p:extLst>
      <p:ext uri="{BB962C8B-B14F-4D97-AF65-F5344CB8AC3E}">
        <p14:creationId xmlns:p14="http://schemas.microsoft.com/office/powerpoint/2010/main" val="1298380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s-ES" b="1" dirty="0" smtClean="0">
                <a:solidFill>
                  <a:srgbClr val="C00000"/>
                </a:solidFill>
              </a:rPr>
              <a:t/>
            </a:r>
            <a:br>
              <a:rPr lang="es-ES" b="1" dirty="0" smtClean="0">
                <a:solidFill>
                  <a:srgbClr val="C00000"/>
                </a:solidFill>
              </a:rPr>
            </a:br>
            <a:r>
              <a:rPr lang="es-ES" b="1" dirty="0" smtClean="0">
                <a:solidFill>
                  <a:srgbClr val="C00000"/>
                </a:solidFill>
              </a:rPr>
              <a:t>Práctica </a:t>
            </a:r>
            <a:r>
              <a:rPr lang="es-ES" b="1" dirty="0">
                <a:solidFill>
                  <a:srgbClr val="C00000"/>
                </a:solidFill>
              </a:rPr>
              <a:t>CV. </a:t>
            </a:r>
            <a:r>
              <a:rPr lang="es-ES" b="1" dirty="0" smtClean="0">
                <a:solidFill>
                  <a:srgbClr val="C00000"/>
                </a:solidFill>
              </a:rPr>
              <a:t>2(Tema 4):</a:t>
            </a:r>
            <a:r>
              <a:rPr lang="es-ES" dirty="0" smtClean="0">
                <a:solidFill>
                  <a:srgbClr val="C00000"/>
                </a:solidFill>
              </a:rPr>
              <a:t> </a:t>
            </a:r>
            <a:br>
              <a:rPr lang="es-ES" dirty="0" smtClean="0">
                <a:solidFill>
                  <a:srgbClr val="C00000"/>
                </a:solidFill>
              </a:rPr>
            </a:br>
            <a:r>
              <a:rPr lang="es-ES" dirty="0" smtClean="0">
                <a:solidFill>
                  <a:srgbClr val="C00000"/>
                </a:solidFill>
              </a:rPr>
              <a:t>MI  </a:t>
            </a:r>
            <a:r>
              <a:rPr lang="es-ES" dirty="0" smtClean="0">
                <a:solidFill>
                  <a:srgbClr val="C00000"/>
                </a:solidFill>
                <a:effectLst>
                  <a:outerShdw blurRad="38100" dist="38100" dir="2700000" algn="tl">
                    <a:srgbClr val="000000">
                      <a:alpha val="43137"/>
                    </a:srgbClr>
                  </a:outerShdw>
                </a:effectLst>
              </a:rPr>
              <a:t>IMAGINARIO</a:t>
            </a:r>
            <a:r>
              <a:rPr lang="es-ES" dirty="0">
                <a:solidFill>
                  <a:schemeClr val="accent6">
                    <a:lumMod val="75000"/>
                  </a:schemeClr>
                </a:solidFill>
                <a:effectLst>
                  <a:outerShdw blurRad="38100" dist="38100" dir="2700000" algn="tl">
                    <a:srgbClr val="000000">
                      <a:alpha val="43137"/>
                    </a:srgbClr>
                  </a:outerShdw>
                </a:effectLst>
              </a:rPr>
              <a:t/>
            </a:r>
            <a:br>
              <a:rPr lang="es-ES" dirty="0">
                <a:solidFill>
                  <a:schemeClr val="accent6">
                    <a:lumMod val="75000"/>
                  </a:schemeClr>
                </a:solidFill>
                <a:effectLst>
                  <a:outerShdw blurRad="38100" dist="38100" dir="2700000" algn="tl">
                    <a:srgbClr val="000000">
                      <a:alpha val="43137"/>
                    </a:srgbClr>
                  </a:outerShdw>
                </a:effectLst>
              </a:rPr>
            </a:br>
            <a:endParaRPr lang="es-ES" dirty="0">
              <a:solidFill>
                <a:schemeClr val="accent6">
                  <a:lumMod val="75000"/>
                </a:schemeClr>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0" y="1268760"/>
            <a:ext cx="9144000" cy="5589240"/>
          </a:xfrm>
        </p:spPr>
        <p:style>
          <a:lnRef idx="1">
            <a:schemeClr val="accent3"/>
          </a:lnRef>
          <a:fillRef idx="2">
            <a:schemeClr val="accent3"/>
          </a:fillRef>
          <a:effectRef idx="1">
            <a:schemeClr val="accent3"/>
          </a:effectRef>
          <a:fontRef idx="minor">
            <a:schemeClr val="dk1"/>
          </a:fontRef>
        </p:style>
        <p:txBody>
          <a:bodyPr>
            <a:normAutofit/>
          </a:bodyPr>
          <a:lstStyle/>
          <a:p>
            <a:endParaRPr lang="es-ES" dirty="0" smtClean="0"/>
          </a:p>
          <a:p>
            <a:endParaRPr lang="es-ES" dirty="0"/>
          </a:p>
          <a:p>
            <a:r>
              <a:rPr lang="es-ES" dirty="0" smtClean="0">
                <a:solidFill>
                  <a:srgbClr val="FF0000"/>
                </a:solidFill>
              </a:rPr>
              <a:t>AUTORRETRATO </a:t>
            </a:r>
            <a:r>
              <a:rPr lang="es-ES" smtClean="0">
                <a:solidFill>
                  <a:srgbClr val="FF0000"/>
                </a:solidFill>
              </a:rPr>
              <a:t>/Retrato  (</a:t>
            </a:r>
            <a:r>
              <a:rPr lang="es-ES" dirty="0" err="1" smtClean="0">
                <a:solidFill>
                  <a:srgbClr val="FF0000"/>
                </a:solidFill>
              </a:rPr>
              <a:t>fotocollage</a:t>
            </a:r>
            <a:r>
              <a:rPr lang="es-ES" dirty="0" smtClean="0">
                <a:solidFill>
                  <a:srgbClr val="FF0000"/>
                </a:solidFill>
              </a:rPr>
              <a:t>)</a:t>
            </a:r>
          </a:p>
          <a:p>
            <a:endParaRPr lang="es-ES" dirty="0">
              <a:solidFill>
                <a:srgbClr val="FF0000"/>
              </a:solidFill>
            </a:endParaRPr>
          </a:p>
          <a:p>
            <a:endParaRPr lang="es-ES" dirty="0" smtClean="0">
              <a:solidFill>
                <a:srgbClr val="FF0000"/>
              </a:solidFill>
            </a:endParaRPr>
          </a:p>
          <a:p>
            <a:endParaRPr lang="es-ES" dirty="0">
              <a:solidFill>
                <a:srgbClr val="FF0000"/>
              </a:solidFill>
            </a:endParaRPr>
          </a:p>
          <a:p>
            <a:endParaRPr lang="es-ES" dirty="0" smtClean="0">
              <a:solidFill>
                <a:srgbClr val="FF0000"/>
              </a:solidFill>
            </a:endParaRPr>
          </a:p>
          <a:p>
            <a:r>
              <a:rPr lang="es-ES" sz="1800" dirty="0">
                <a:solidFill>
                  <a:srgbClr val="FF0000"/>
                </a:solidFill>
              </a:rPr>
              <a:t>Para mejorar imágenes webs : </a:t>
            </a:r>
            <a:r>
              <a:rPr lang="es-ES" sz="1800" dirty="0">
                <a:solidFill>
                  <a:srgbClr val="FF0000"/>
                </a:solidFill>
                <a:hlinkClick r:id="rId2"/>
              </a:rPr>
              <a:t>http://juanca.e-lexia.com/2015/06/tips-para-optimizacion-de-imagenes-web</a:t>
            </a:r>
            <a:r>
              <a:rPr lang="es-ES" sz="1800" dirty="0" smtClean="0">
                <a:solidFill>
                  <a:srgbClr val="FF0000"/>
                </a:solidFill>
                <a:hlinkClick r:id="rId2"/>
              </a:rPr>
              <a:t>/</a:t>
            </a:r>
            <a:r>
              <a:rPr lang="es-ES" sz="1800" dirty="0" smtClean="0">
                <a:solidFill>
                  <a:srgbClr val="FF0000"/>
                </a:solidFill>
              </a:rPr>
              <a:t> </a:t>
            </a:r>
            <a:endParaRPr lang="es-ES" sz="1800" dirty="0">
              <a:solidFill>
                <a:srgbClr val="FF0000"/>
              </a:solidFill>
            </a:endParaRPr>
          </a:p>
        </p:txBody>
      </p:sp>
    </p:spTree>
    <p:extLst>
      <p:ext uri="{BB962C8B-B14F-4D97-AF65-F5344CB8AC3E}">
        <p14:creationId xmlns:p14="http://schemas.microsoft.com/office/powerpoint/2010/main" val="398128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9223"/>
            <a:ext cx="9144000" cy="6887223"/>
          </a:xfrm>
        </p:spPr>
        <p:style>
          <a:lnRef idx="1">
            <a:schemeClr val="accent1"/>
          </a:lnRef>
          <a:fillRef idx="2">
            <a:schemeClr val="accent1"/>
          </a:fillRef>
          <a:effectRef idx="1">
            <a:schemeClr val="accent1"/>
          </a:effectRef>
          <a:fontRef idx="minor">
            <a:schemeClr val="dk1"/>
          </a:fontRef>
        </p:style>
        <p:txBody>
          <a:bodyPr>
            <a:noAutofit/>
          </a:bodyPr>
          <a:lstStyle/>
          <a:p>
            <a:r>
              <a:rPr lang="es-ES" sz="3600" dirty="0" smtClean="0"/>
              <a:t/>
            </a:r>
            <a:br>
              <a:rPr lang="es-ES" sz="3600" dirty="0" smtClean="0"/>
            </a:br>
            <a:r>
              <a:rPr lang="es-ES" sz="3600" b="1" dirty="0" smtClean="0"/>
              <a:t>La </a:t>
            </a:r>
            <a:r>
              <a:rPr lang="es-ES" sz="3600" b="1" dirty="0"/>
              <a:t>modernidad </a:t>
            </a:r>
            <a:r>
              <a:rPr lang="es-ES" sz="3600" dirty="0"/>
              <a:t>planteaba la firmeza del proyecto de la Ilustración de la que se alimentaron –en grado variable– todas las corrientes políticas modernas, desde el liberalismo hasta el marxismo, hasta nuestra definición actual de la democracia y los derechos humanos</a:t>
            </a:r>
            <a:br>
              <a:rPr lang="es-ES" sz="3600" dirty="0"/>
            </a:br>
            <a:r>
              <a:rPr lang="es-ES" sz="3600" b="1" dirty="0"/>
              <a:t>El Posmodernismo </a:t>
            </a:r>
            <a:r>
              <a:rPr lang="es-ES" sz="3600" dirty="0"/>
              <a:t>defiende la hibridación, la cultura popular, el descentramiento de la autoridad intelectual y científica y la desconfianza ante los grandes relatos</a:t>
            </a:r>
          </a:p>
        </p:txBody>
      </p:sp>
      <p:sp>
        <p:nvSpPr>
          <p:cNvPr id="3" name="Subtítulo 2"/>
          <p:cNvSpPr>
            <a:spLocks noGrp="1"/>
          </p:cNvSpPr>
          <p:nvPr>
            <p:ph type="subTitle" idx="1"/>
          </p:nvPr>
        </p:nvSpPr>
        <p:spPr>
          <a:xfrm>
            <a:off x="0" y="6525344"/>
            <a:ext cx="9144000" cy="332656"/>
          </a:xfrm>
        </p:spPr>
        <p:txBody>
          <a:bodyPr>
            <a:normAutofit fontScale="55000" lnSpcReduction="20000"/>
          </a:bodyPr>
          <a:lstStyle/>
          <a:p>
            <a:endParaRPr lang="es-ES" dirty="0"/>
          </a:p>
        </p:txBody>
      </p:sp>
      <p:sp>
        <p:nvSpPr>
          <p:cNvPr id="4" name="Rectángulo 3"/>
          <p:cNvSpPr/>
          <p:nvPr/>
        </p:nvSpPr>
        <p:spPr>
          <a:xfrm>
            <a:off x="0" y="0"/>
            <a:ext cx="9144000" cy="369332"/>
          </a:xfrm>
          <a:prstGeom prst="rect">
            <a:avLst/>
          </a:prstGeom>
        </p:spPr>
        <p:txBody>
          <a:bodyPr wrap="square">
            <a:spAutoFit/>
          </a:bodyPr>
          <a:lstStyle/>
          <a:p>
            <a:r>
              <a:rPr lang="es-ES" dirty="0" smtClean="0"/>
              <a:t>. </a:t>
            </a:r>
            <a:endParaRPr lang="es-ES" dirty="0"/>
          </a:p>
        </p:txBody>
      </p:sp>
    </p:spTree>
    <p:extLst>
      <p:ext uri="{BB962C8B-B14F-4D97-AF65-F5344CB8AC3E}">
        <p14:creationId xmlns:p14="http://schemas.microsoft.com/office/powerpoint/2010/main" val="348162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9223"/>
            <a:ext cx="9144000" cy="1297983"/>
          </a:xfrm>
        </p:spPr>
        <p:style>
          <a:lnRef idx="1">
            <a:schemeClr val="accent1"/>
          </a:lnRef>
          <a:fillRef idx="2">
            <a:schemeClr val="accent1"/>
          </a:fillRef>
          <a:effectRef idx="1">
            <a:schemeClr val="accent1"/>
          </a:effectRef>
          <a:fontRef idx="minor">
            <a:schemeClr val="dk1"/>
          </a:fontRef>
        </p:style>
        <p:txBody>
          <a:bodyPr>
            <a:normAutofit/>
          </a:bodyPr>
          <a:lstStyle/>
          <a:p>
            <a:r>
              <a:rPr lang="es-ES" sz="6000" b="1" dirty="0">
                <a:solidFill>
                  <a:srgbClr val="FF0000"/>
                </a:solidFill>
                <a:effectLst>
                  <a:outerShdw blurRad="38100" dist="38100" dir="2700000" algn="tl">
                    <a:srgbClr val="000000">
                      <a:alpha val="43137"/>
                    </a:srgbClr>
                  </a:outerShdw>
                </a:effectLst>
              </a:rPr>
              <a:t>¿ Qué es Cultura visual ?</a:t>
            </a:r>
            <a:endParaRPr lang="es-ES" sz="6000"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0" y="1412776"/>
            <a:ext cx="9144000" cy="5445224"/>
          </a:xfrm>
        </p:spPr>
        <p:style>
          <a:lnRef idx="1">
            <a:schemeClr val="accent6"/>
          </a:lnRef>
          <a:fillRef idx="2">
            <a:schemeClr val="accent6"/>
          </a:fillRef>
          <a:effectRef idx="1">
            <a:schemeClr val="accent6"/>
          </a:effectRef>
          <a:fontRef idx="minor">
            <a:schemeClr val="dk1"/>
          </a:fontRef>
        </p:style>
        <p:txBody>
          <a:bodyPr>
            <a:noAutofit/>
          </a:bodyPr>
          <a:lstStyle/>
          <a:p>
            <a:r>
              <a:rPr lang="es-ES" sz="4000" dirty="0"/>
              <a:t>. La cultura visual es una táctica para estudiar la genealogía, la definición y las funciones de la vida cotidiana posmoderna desde la perspectiva del </a:t>
            </a:r>
            <a:r>
              <a:rPr lang="es-ES" sz="4000" b="1" dirty="0">
                <a:solidFill>
                  <a:schemeClr val="accent6">
                    <a:lumMod val="75000"/>
                  </a:schemeClr>
                </a:solidFill>
              </a:rPr>
              <a:t>consumidor.</a:t>
            </a:r>
            <a:r>
              <a:rPr lang="es-ES" sz="4000" dirty="0"/>
              <a:t> La cultura visual no depende de las imágenes en sí mismas, sino de la tendencia contemporánea a plasmar la vida en </a:t>
            </a:r>
            <a:r>
              <a:rPr lang="es-ES" sz="4000" b="1" dirty="0">
                <a:solidFill>
                  <a:schemeClr val="accent6">
                    <a:lumMod val="75000"/>
                  </a:schemeClr>
                </a:solidFill>
              </a:rPr>
              <a:t>imágenes</a:t>
            </a:r>
            <a:r>
              <a:rPr lang="es-ES" sz="4000" dirty="0"/>
              <a:t>, a visualizar la existencia» (</a:t>
            </a:r>
            <a:r>
              <a:rPr lang="es-ES" sz="4000" dirty="0" err="1"/>
              <a:t>Mirzoeff</a:t>
            </a:r>
            <a:r>
              <a:rPr lang="es-ES" sz="4000" dirty="0"/>
              <a:t>, 2003).</a:t>
            </a:r>
          </a:p>
        </p:txBody>
      </p:sp>
    </p:spTree>
    <p:extLst>
      <p:ext uri="{BB962C8B-B14F-4D97-AF65-F5344CB8AC3E}">
        <p14:creationId xmlns:p14="http://schemas.microsoft.com/office/powerpoint/2010/main" val="209123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9223"/>
            <a:ext cx="9144000" cy="2738143"/>
          </a:xfrm>
        </p:spPr>
        <p:txBody>
          <a:bodyPr/>
          <a:lstStyle/>
          <a:p>
            <a:r>
              <a:rPr lang="es-ES" dirty="0"/>
              <a:t>imaginario social</a:t>
            </a:r>
          </a:p>
        </p:txBody>
      </p:sp>
      <p:sp>
        <p:nvSpPr>
          <p:cNvPr id="3" name="Subtítulo 2"/>
          <p:cNvSpPr>
            <a:spLocks noGrp="1"/>
          </p:cNvSpPr>
          <p:nvPr>
            <p:ph type="subTitle" idx="1"/>
          </p:nvPr>
        </p:nvSpPr>
        <p:spPr>
          <a:xfrm>
            <a:off x="0" y="2708920"/>
            <a:ext cx="9144000" cy="4149080"/>
          </a:xfrm>
        </p:spPr>
        <p:txBody>
          <a:bodyPr/>
          <a:lstStyle/>
          <a:p>
            <a:endParaRPr lang="es-ES" dirty="0"/>
          </a:p>
        </p:txBody>
      </p:sp>
      <p:pic>
        <p:nvPicPr>
          <p:cNvPr id="4" name="Imagen 3"/>
          <p:cNvPicPr>
            <a:picLocks noChangeAspect="1"/>
          </p:cNvPicPr>
          <p:nvPr/>
        </p:nvPicPr>
        <p:blipFill>
          <a:blip r:embed="rId2"/>
          <a:stretch>
            <a:fillRect/>
          </a:stretch>
        </p:blipFill>
        <p:spPr>
          <a:xfrm>
            <a:off x="-252536" y="-189403"/>
            <a:ext cx="9396536" cy="7047403"/>
          </a:xfrm>
          <a:prstGeom prst="rect">
            <a:avLst/>
          </a:prstGeom>
        </p:spPr>
      </p:pic>
    </p:spTree>
    <p:extLst>
      <p:ext uri="{BB962C8B-B14F-4D97-AF65-F5344CB8AC3E}">
        <p14:creationId xmlns:p14="http://schemas.microsoft.com/office/powerpoint/2010/main" val="1463460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9223"/>
            <a:ext cx="9144000" cy="2738143"/>
          </a:xfrm>
        </p:spPr>
        <p:txBody>
          <a:bodyPr/>
          <a:lstStyle/>
          <a:p>
            <a:endParaRPr lang="es-ES" dirty="0"/>
          </a:p>
        </p:txBody>
      </p:sp>
      <p:sp>
        <p:nvSpPr>
          <p:cNvPr id="3" name="Subtítulo 2"/>
          <p:cNvSpPr>
            <a:spLocks noGrp="1"/>
          </p:cNvSpPr>
          <p:nvPr>
            <p:ph type="subTitle" idx="1"/>
          </p:nvPr>
        </p:nvSpPr>
        <p:spPr>
          <a:xfrm>
            <a:off x="0" y="2708920"/>
            <a:ext cx="9144000" cy="4149080"/>
          </a:xfrm>
        </p:spPr>
        <p:txBody>
          <a:bodyPr/>
          <a:lstStyle/>
          <a:p>
            <a:endParaRPr lang="es-ES" dirty="0"/>
          </a:p>
        </p:txBody>
      </p:sp>
      <p:pic>
        <p:nvPicPr>
          <p:cNvPr id="4" name="Imagen 3"/>
          <p:cNvPicPr>
            <a:picLocks noChangeAspect="1"/>
          </p:cNvPicPr>
          <p:nvPr/>
        </p:nvPicPr>
        <p:blipFill>
          <a:blip r:embed="rId2"/>
          <a:stretch>
            <a:fillRect/>
          </a:stretch>
        </p:blipFill>
        <p:spPr>
          <a:xfrm>
            <a:off x="14437" y="0"/>
            <a:ext cx="9143999" cy="6858000"/>
          </a:xfrm>
          <a:prstGeom prst="rect">
            <a:avLst/>
          </a:prstGeom>
        </p:spPr>
      </p:pic>
    </p:spTree>
    <p:extLst>
      <p:ext uri="{BB962C8B-B14F-4D97-AF65-F5344CB8AC3E}">
        <p14:creationId xmlns:p14="http://schemas.microsoft.com/office/powerpoint/2010/main" val="285317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764704"/>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s-ES" b="1" dirty="0">
                <a:solidFill>
                  <a:schemeClr val="accent6">
                    <a:lumMod val="75000"/>
                  </a:schemeClr>
                </a:solidFill>
                <a:effectLst>
                  <a:outerShdw blurRad="38100" dist="38100" dir="2700000" algn="tl">
                    <a:srgbClr val="000000">
                      <a:alpha val="43137"/>
                    </a:srgbClr>
                  </a:outerShdw>
                </a:effectLst>
              </a:rPr>
              <a:t>El objeto de estudio  de la Cultura visual </a:t>
            </a:r>
          </a:p>
        </p:txBody>
      </p:sp>
      <p:sp>
        <p:nvSpPr>
          <p:cNvPr id="3" name="Marcador de contenido 2"/>
          <p:cNvSpPr>
            <a:spLocks noGrp="1"/>
          </p:cNvSpPr>
          <p:nvPr>
            <p:ph idx="1"/>
          </p:nvPr>
        </p:nvSpPr>
        <p:spPr>
          <a:xfrm>
            <a:off x="0" y="764704"/>
            <a:ext cx="9144000" cy="6093296"/>
          </a:xfrm>
        </p:spPr>
        <p:style>
          <a:lnRef idx="1">
            <a:schemeClr val="accent6"/>
          </a:lnRef>
          <a:fillRef idx="2">
            <a:schemeClr val="accent6"/>
          </a:fillRef>
          <a:effectRef idx="1">
            <a:schemeClr val="accent6"/>
          </a:effectRef>
          <a:fontRef idx="minor">
            <a:schemeClr val="dk1"/>
          </a:fontRef>
        </p:style>
        <p:txBody>
          <a:bodyPr/>
          <a:lstStyle/>
          <a:p>
            <a:r>
              <a:rPr lang="es-ES" dirty="0"/>
              <a:t>Los artefactos materiales producidos por la acción y la imaginación de los seres humanos con finalidades estéticas, simbólicas, rituales,  político-ideológicas o prácticas dirigidas al sentido de la mirada. (no al sentido del gusto, olfato y oído ).  Edificios, imágenes,  medios, performances, cuadros, .. Objetos de la pared , de las carpetas, de las revistas que leen, los programas de televisión  que ven, de los grupos musicales, los juegos de ordenador, sus Imágenes en la red, la ropa , sus iconos populares… anuncios, </a:t>
            </a:r>
          </a:p>
          <a:p>
            <a:endParaRPr lang="es-ES" dirty="0"/>
          </a:p>
        </p:txBody>
      </p:sp>
    </p:spTree>
    <p:extLst>
      <p:ext uri="{BB962C8B-B14F-4D97-AF65-F5344CB8AC3E}">
        <p14:creationId xmlns:p14="http://schemas.microsoft.com/office/powerpoint/2010/main" val="319557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noAutofit/>
          </a:bodyPr>
          <a:lstStyle/>
          <a:p>
            <a:r>
              <a:rPr lang="es-ES" sz="3200" b="1" dirty="0">
                <a:solidFill>
                  <a:schemeClr val="accent6">
                    <a:lumMod val="75000"/>
                  </a:schemeClr>
                </a:solidFill>
              </a:rPr>
              <a:t>Tema 4   CV  (Cultura visual) </a:t>
            </a:r>
            <a:r>
              <a:rPr lang="es-ES" sz="3200" dirty="0" smtClean="0"/>
              <a:t>:</a:t>
            </a:r>
            <a:r>
              <a:rPr lang="es-ES" sz="3200" dirty="0"/>
              <a:t/>
            </a:r>
            <a:br>
              <a:rPr lang="es-ES" sz="3200" dirty="0"/>
            </a:br>
            <a:r>
              <a:rPr lang="es-ES" sz="3200" dirty="0" smtClean="0"/>
              <a:t>Prácticas </a:t>
            </a:r>
            <a:r>
              <a:rPr lang="es-ES" sz="3200" dirty="0"/>
              <a:t>que se deben incluir en  el  </a:t>
            </a:r>
            <a:r>
              <a:rPr lang="es-ES" sz="3200" dirty="0" smtClean="0"/>
              <a:t>e-portafolio</a:t>
            </a:r>
            <a:r>
              <a:rPr lang="es-ES" sz="3200" dirty="0"/>
              <a:t>:</a:t>
            </a:r>
          </a:p>
        </p:txBody>
      </p:sp>
      <p:sp>
        <p:nvSpPr>
          <p:cNvPr id="3" name="Marcador de contenido 2"/>
          <p:cNvSpPr>
            <a:spLocks noGrp="1"/>
          </p:cNvSpPr>
          <p:nvPr>
            <p:ph idx="1"/>
          </p:nvPr>
        </p:nvSpPr>
        <p:spPr>
          <a:xfrm>
            <a:off x="0" y="1417638"/>
            <a:ext cx="9144000" cy="5440362"/>
          </a:xfrm>
        </p:spPr>
        <p:style>
          <a:lnRef idx="1">
            <a:schemeClr val="accent3"/>
          </a:lnRef>
          <a:fillRef idx="2">
            <a:schemeClr val="accent3"/>
          </a:fillRef>
          <a:effectRef idx="1">
            <a:schemeClr val="accent3"/>
          </a:effectRef>
          <a:fontRef idx="minor">
            <a:schemeClr val="dk1"/>
          </a:fontRef>
        </p:style>
        <p:txBody>
          <a:bodyPr/>
          <a:lstStyle/>
          <a:p>
            <a:pPr marL="0" indent="0">
              <a:buNone/>
            </a:pPr>
            <a:r>
              <a:rPr lang="es-ES" sz="4000" b="1" dirty="0" smtClean="0">
                <a:solidFill>
                  <a:schemeClr val="accent6">
                    <a:lumMod val="75000"/>
                  </a:schemeClr>
                </a:solidFill>
              </a:rPr>
              <a:t>PRÁCTICA 1 (Tema 4): </a:t>
            </a:r>
            <a:r>
              <a:rPr lang="es-ES" sz="4000" dirty="0" smtClean="0"/>
              <a:t>Con </a:t>
            </a:r>
            <a:r>
              <a:rPr lang="es-ES" sz="4000" dirty="0"/>
              <a:t>la cámara de fotos</a:t>
            </a:r>
          </a:p>
          <a:p>
            <a:r>
              <a:rPr lang="es-ES" sz="4000" dirty="0"/>
              <a:t>Construye una serie de fotografías ¿</a:t>
            </a:r>
            <a:r>
              <a:rPr lang="es-ES" sz="4000" dirty="0" smtClean="0"/>
              <a:t>de partes? </a:t>
            </a:r>
            <a:r>
              <a:rPr lang="es-ES" sz="4000" dirty="0"/>
              <a:t>de tu cuerpo /objeto  que sea “objeto de cultura visual”</a:t>
            </a:r>
          </a:p>
          <a:p>
            <a:r>
              <a:rPr lang="es-ES" sz="4000" dirty="0"/>
              <a:t>Escribe su fundamento/interprete.</a:t>
            </a:r>
          </a:p>
          <a:p>
            <a:r>
              <a:rPr lang="es-ES" sz="4000" dirty="0"/>
              <a:t>Exposición y </a:t>
            </a:r>
            <a:r>
              <a:rPr lang="es-ES" sz="4000" dirty="0" smtClean="0"/>
              <a:t>análisis </a:t>
            </a:r>
            <a:r>
              <a:rPr lang="es-ES" sz="4000" dirty="0"/>
              <a:t>en el aula.</a:t>
            </a:r>
          </a:p>
          <a:p>
            <a:endParaRPr lang="es-ES" dirty="0"/>
          </a:p>
        </p:txBody>
      </p:sp>
    </p:spTree>
    <p:extLst>
      <p:ext uri="{BB962C8B-B14F-4D97-AF65-F5344CB8AC3E}">
        <p14:creationId xmlns:p14="http://schemas.microsoft.com/office/powerpoint/2010/main" val="107956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9223"/>
            <a:ext cx="9144000" cy="6887223"/>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ES" sz="8000" b="1" dirty="0" smtClean="0">
                <a:solidFill>
                  <a:schemeClr val="accent6">
                    <a:lumMod val="75000"/>
                  </a:schemeClr>
                </a:solidFill>
                <a:effectLst>
                  <a:outerShdw blurRad="38100" dist="38100" dir="2700000" algn="tl">
                    <a:srgbClr val="000000">
                      <a:alpha val="43137"/>
                    </a:srgbClr>
                  </a:outerShdw>
                </a:effectLst>
              </a:rPr>
              <a:t>El Imaginario </a:t>
            </a:r>
            <a:r>
              <a:rPr lang="es-ES" sz="8000" dirty="0" smtClean="0"/>
              <a:t/>
            </a:r>
            <a:br>
              <a:rPr lang="es-ES" sz="8000" dirty="0" smtClean="0"/>
            </a:br>
            <a:r>
              <a:rPr lang="es-ES" dirty="0" smtClean="0"/>
              <a:t>es </a:t>
            </a:r>
            <a:r>
              <a:rPr lang="es-ES" dirty="0"/>
              <a:t>el conjunto de imágenes, ideas, conceptos, etc. que</a:t>
            </a:r>
            <a:br>
              <a:rPr lang="es-ES" dirty="0"/>
            </a:br>
            <a:r>
              <a:rPr lang="es-ES" dirty="0"/>
              <a:t>construyen la referencia que nosotros usamos para entender la realidad. El imaginario es el marco mental con arreglo al cual nosotros entendemos la realidad</a:t>
            </a:r>
            <a:br>
              <a:rPr lang="es-ES" dirty="0"/>
            </a:br>
            <a:r>
              <a:rPr lang="es-ES" dirty="0"/>
              <a:t>(</a:t>
            </a:r>
            <a:r>
              <a:rPr lang="es-ES" dirty="0" err="1"/>
              <a:t>Aznárez</a:t>
            </a:r>
            <a:r>
              <a:rPr lang="es-ES" dirty="0"/>
              <a:t>, 2004).</a:t>
            </a:r>
            <a:br>
              <a:rPr lang="es-ES" dirty="0"/>
            </a:br>
            <a:r>
              <a:rPr lang="es-ES" dirty="0" smtClean="0"/>
              <a:t>     </a:t>
            </a:r>
            <a:r>
              <a:rPr lang="es-ES" sz="2200" dirty="0" smtClean="0">
                <a:solidFill>
                  <a:schemeClr val="tx1"/>
                </a:solidFill>
              </a:rPr>
              <a:t>Consultar:</a:t>
            </a:r>
            <a:r>
              <a:rPr lang="es-ES" dirty="0" smtClean="0"/>
              <a:t>  </a:t>
            </a:r>
            <a:r>
              <a:rPr lang="es-ES" sz="2000" dirty="0" smtClean="0">
                <a:hlinkClick r:id="rId2"/>
              </a:rPr>
              <a:t>http</a:t>
            </a:r>
            <a:r>
              <a:rPr lang="es-ES" sz="2000" dirty="0">
                <a:hlinkClick r:id="rId2"/>
              </a:rPr>
              <a:t>://</a:t>
            </a:r>
            <a:r>
              <a:rPr lang="es-ES" sz="2000" dirty="0" smtClean="0">
                <a:hlinkClick r:id="rId2"/>
              </a:rPr>
              <a:t>148.206.107.15/biblioteca_digital/capitulos/21-524 ith.pdf</a:t>
            </a:r>
            <a:r>
              <a:rPr lang="es-ES" sz="2000" dirty="0" smtClean="0"/>
              <a:t> </a:t>
            </a:r>
            <a:endParaRPr lang="es-ES" sz="2000" dirty="0"/>
          </a:p>
        </p:txBody>
      </p:sp>
      <p:sp>
        <p:nvSpPr>
          <p:cNvPr id="3" name="Subtítulo 2"/>
          <p:cNvSpPr>
            <a:spLocks noGrp="1"/>
          </p:cNvSpPr>
          <p:nvPr>
            <p:ph type="subTitle" idx="1"/>
          </p:nvPr>
        </p:nvSpPr>
        <p:spPr>
          <a:xfrm flipV="1">
            <a:off x="0" y="6857999"/>
            <a:ext cx="9144000" cy="45719"/>
          </a:xfrm>
        </p:spPr>
        <p:txBody>
          <a:bodyPr>
            <a:normAutofit fontScale="25000" lnSpcReduction="20000"/>
          </a:bodyPr>
          <a:lstStyle/>
          <a:p>
            <a:endParaRPr lang="es-ES" dirty="0"/>
          </a:p>
        </p:txBody>
      </p:sp>
    </p:spTree>
    <p:extLst>
      <p:ext uri="{BB962C8B-B14F-4D97-AF65-F5344CB8AC3E}">
        <p14:creationId xmlns:p14="http://schemas.microsoft.com/office/powerpoint/2010/main" val="1172799858"/>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1605</TotalTime>
  <Words>897</Words>
  <Application>Microsoft Office PowerPoint</Application>
  <PresentationFormat>Presentación en pantalla (4:3)</PresentationFormat>
  <Paragraphs>119</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Tahoma</vt:lpstr>
      <vt:lpstr>Tema de Office</vt:lpstr>
      <vt:lpstr>¿ Qué es Cultura ?</vt:lpstr>
      <vt:lpstr>¿ Qué es Cultura ?</vt:lpstr>
      <vt:lpstr> La modernidad planteaba la firmeza del proyecto de la Ilustración de la que se alimentaron –en grado variable– todas las corrientes políticas modernas, desde el liberalismo hasta el marxismo, hasta nuestra definición actual de la democracia y los derechos humanos El Posmodernismo defiende la hibridación, la cultura popular, el descentramiento de la autoridad intelectual y científica y la desconfianza ante los grandes relatos</vt:lpstr>
      <vt:lpstr>¿ Qué es Cultura visual ?</vt:lpstr>
      <vt:lpstr>imaginario social</vt:lpstr>
      <vt:lpstr>Presentación de PowerPoint</vt:lpstr>
      <vt:lpstr>El objeto de estudio  de la Cultura visual </vt:lpstr>
      <vt:lpstr>Tema 4   CV  (Cultura visual) : Prácticas que se deben incluir en  el  e-portafolio:</vt:lpstr>
      <vt:lpstr>El Imaginario  es el conjunto de imágenes, ideas, conceptos, etc. que construyen la referencia que nosotros usamos para entender la realidad. El imaginario es el marco mental con arreglo al cual nosotros entendemos la realidad (Aznárez, 2004).      Consultar:  http://148.206.107.15/biblioteca_digital/capitulos/21-524 ith.pdf </vt:lpstr>
      <vt:lpstr>imaginario social o imaginario central primario (pe. Dios, Estado Familia..)</vt:lpstr>
      <vt:lpstr>Presentación de PowerPoint</vt:lpstr>
      <vt:lpstr>Competencia digital</vt:lpstr>
      <vt:lpstr>identidad digital</vt:lpstr>
      <vt:lpstr>Identidad digital es el conjunto de expresiones / acciones personales o grupales  que realizamos en Internet.</vt:lpstr>
      <vt:lpstr>En resumen</vt:lpstr>
      <vt:lpstr>Para gestionar correctamente la identidad digital es necesario gestionar la información, la privacidad y la seguridad</vt:lpstr>
      <vt:lpstr>Presentación de PowerPoint</vt:lpstr>
      <vt:lpstr>Presentación de PowerPoint</vt:lpstr>
      <vt:lpstr>Presentación de PowerPoint</vt:lpstr>
      <vt:lpstr>Uso seguro y responsable de las tecnologías</vt:lpstr>
      <vt:lpstr> Práctica CV. 2(Tema 4):  MI  IMAGINARIO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Competencia digital/identidad digital</dc:title>
  <dc:creator>ERNESTO GARCIA SANZ</dc:creator>
  <cp:lastModifiedBy>ERNESTO GARCIA SANZ</cp:lastModifiedBy>
  <cp:revision>44</cp:revision>
  <dcterms:created xsi:type="dcterms:W3CDTF">2014-10-04T19:20:01Z</dcterms:created>
  <dcterms:modified xsi:type="dcterms:W3CDTF">2015-09-27T18:55:23Z</dcterms:modified>
</cp:coreProperties>
</file>