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E6FA7A-DA89-440A-83CC-CD86835C6B69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57F69929-A226-43A6-8108-6AB23DEF7B6F}">
      <dgm:prSet phldrT="[Texto]" custT="1"/>
      <dgm:spPr>
        <a:solidFill>
          <a:schemeClr val="accent2">
            <a:lumMod val="20000"/>
            <a:lumOff val="80000"/>
          </a:schemeClr>
        </a:solidFill>
        <a:ln w="34925" cap="flat">
          <a:solidFill>
            <a:schemeClr val="accent2">
              <a:lumMod val="40000"/>
              <a:lumOff val="60000"/>
            </a:schemeClr>
          </a:solidFill>
        </a:ln>
        <a:scene3d>
          <a:camera prst="orthographicFront"/>
          <a:lightRig rig="threePt" dir="t"/>
        </a:scene3d>
        <a:sp3d extrusionH="76200" contourW="12700">
          <a:extrusionClr>
            <a:schemeClr val="accent4">
              <a:lumMod val="20000"/>
              <a:lumOff val="80000"/>
            </a:schemeClr>
          </a:extrusionClr>
          <a:contourClr>
            <a:schemeClr val="accent4">
              <a:lumMod val="60000"/>
              <a:lumOff val="40000"/>
            </a:schemeClr>
          </a:contourClr>
        </a:sp3d>
      </dgm:spPr>
      <dgm:t>
        <a:bodyPr/>
        <a:lstStyle/>
        <a:p>
          <a:pPr algn="ctr"/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Enfoque </a:t>
          </a:r>
          <a:r>
            <a:rPr lang="es-ES" sz="20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Constructivista</a:t>
          </a:r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Herramientas para que alumnos construyan su aprendizaje (guía).</a:t>
          </a:r>
          <a:endParaRPr lang="es-E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3E00154-59DB-4BD0-B68C-FBAF11EB92F6}" type="parTrans" cxnId="{80FEE1FB-537C-4787-A3EB-4D032DE56385}">
      <dgm:prSet/>
      <dgm:spPr/>
      <dgm:t>
        <a:bodyPr/>
        <a:lstStyle/>
        <a:p>
          <a:endParaRPr lang="es-ES"/>
        </a:p>
      </dgm:t>
    </dgm:pt>
    <dgm:pt modelId="{7992A02D-56AB-4B99-8C1C-A28E384B8B5C}" type="sibTrans" cxnId="{80FEE1FB-537C-4787-A3EB-4D032DE56385}">
      <dgm:prSet/>
      <dgm:spPr/>
      <dgm:t>
        <a:bodyPr/>
        <a:lstStyle/>
        <a:p>
          <a:endParaRPr lang="es-ES"/>
        </a:p>
      </dgm:t>
    </dgm:pt>
    <dgm:pt modelId="{162A42C0-E9D5-4749-B1EB-B7355AA75795}">
      <dgm:prSet phldrT="[Texto]" custT="1"/>
      <dgm:spPr>
        <a:solidFill>
          <a:srgbClr val="FFFFCC"/>
        </a:solidFill>
        <a:ln w="34925">
          <a:solidFill>
            <a:srgbClr val="FFFF99"/>
          </a:solidFill>
        </a:ln>
      </dgm:spPr>
      <dgm:t>
        <a:bodyPr/>
        <a:lstStyle/>
        <a:p>
          <a:pPr algn="ctr"/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Investigación: Alumno autónomo</a:t>
          </a:r>
          <a:r>
            <a:rPr lang="es-ES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es-ES" sz="20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2C2D71ED-FA86-4388-BB69-21E49D030F93}" type="parTrans" cxnId="{2F8160C0-8546-444C-B923-29F5D6A61720}">
      <dgm:prSet/>
      <dgm:spPr/>
      <dgm:t>
        <a:bodyPr/>
        <a:lstStyle/>
        <a:p>
          <a:endParaRPr lang="es-ES"/>
        </a:p>
      </dgm:t>
    </dgm:pt>
    <dgm:pt modelId="{8BB83952-7956-4236-88D9-4155D3C265DD}" type="sibTrans" cxnId="{2F8160C0-8546-444C-B923-29F5D6A61720}">
      <dgm:prSet/>
      <dgm:spPr/>
      <dgm:t>
        <a:bodyPr/>
        <a:lstStyle/>
        <a:p>
          <a:endParaRPr lang="es-ES"/>
        </a:p>
      </dgm:t>
    </dgm:pt>
    <dgm:pt modelId="{C60CFB95-53E4-40D0-8F80-C2166B21F7D3}">
      <dgm:prSet phldrT="[Texto]" custT="1"/>
      <dgm:spPr>
        <a:solidFill>
          <a:schemeClr val="accent4">
            <a:lumMod val="40000"/>
            <a:lumOff val="60000"/>
          </a:schemeClr>
        </a:solidFill>
        <a:ln w="34925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pPr algn="ctr"/>
          <a:endParaRPr lang="es-ES" sz="200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ctr"/>
          <a:r>
            <a:rPr lang="es-ES_tradnl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Currículo desde temáticas </a:t>
          </a:r>
          <a:r>
            <a:rPr lang="es-ES_tradnl" sz="20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motivadoras</a:t>
          </a:r>
          <a:r>
            <a:rPr lang="es-ES_tradnl" sz="2000" b="1" u="none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relevantes.</a:t>
          </a:r>
          <a:r>
            <a:rPr lang="es-ES_tradnl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es-ES_tradnl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s-ES_tradnl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Promueve el </a:t>
          </a:r>
          <a:r>
            <a:rPr lang="es-ES_tradnl" sz="20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aprendizaje significativo</a:t>
          </a:r>
          <a:r>
            <a:rPr lang="es-ES_tradnl" sz="2000" b="1" u="sng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r>
            <a:rPr lang="es-ES_tradnl" sz="1800" dirty="0" smtClean="0"/>
            <a:t/>
          </a:r>
          <a:br>
            <a:rPr lang="es-ES_tradnl" sz="1800" dirty="0" smtClean="0"/>
          </a:br>
          <a:r>
            <a:rPr lang="es-ES_tradnl" sz="1800" dirty="0" smtClean="0"/>
            <a:t/>
          </a:r>
          <a:br>
            <a:rPr lang="es-ES_tradnl" sz="1800" dirty="0" smtClean="0"/>
          </a:br>
          <a:endParaRPr lang="es-ES" dirty="0"/>
        </a:p>
      </dgm:t>
    </dgm:pt>
    <dgm:pt modelId="{D5210476-158E-47E3-BA36-0920F12816DE}" type="parTrans" cxnId="{194D6272-0F26-476D-8EE9-8BE3AE01D9AB}">
      <dgm:prSet/>
      <dgm:spPr/>
      <dgm:t>
        <a:bodyPr/>
        <a:lstStyle/>
        <a:p>
          <a:endParaRPr lang="es-ES"/>
        </a:p>
      </dgm:t>
    </dgm:pt>
    <dgm:pt modelId="{DBF16354-29B6-4AC2-8A69-F35A6934BADA}" type="sibTrans" cxnId="{194D6272-0F26-476D-8EE9-8BE3AE01D9AB}">
      <dgm:prSet/>
      <dgm:spPr/>
      <dgm:t>
        <a:bodyPr/>
        <a:lstStyle/>
        <a:p>
          <a:endParaRPr lang="es-ES"/>
        </a:p>
      </dgm:t>
    </dgm:pt>
    <dgm:pt modelId="{A48CC8F0-2443-4244-9C5F-35FAE0FEC242}">
      <dgm:prSet phldrT="[Texto]" custT="1"/>
      <dgm:spPr>
        <a:solidFill>
          <a:schemeClr val="accent1">
            <a:lumMod val="40000"/>
            <a:lumOff val="60000"/>
          </a:schemeClr>
        </a:solidFill>
        <a:ln w="34925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pPr algn="ctr"/>
          <a:endParaRPr lang="es-ES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Creatividad: Productos únicos, dependen del grupo.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/>
          </a:r>
          <a:br>
            <a:rPr lang="es-ES" sz="1800" dirty="0" smtClean="0">
              <a:latin typeface="Arial" pitchFamily="34" charset="0"/>
              <a:cs typeface="Arial" pitchFamily="34" charset="0"/>
            </a:rPr>
          </a:br>
          <a:endParaRPr lang="es-ES" dirty="0">
            <a:latin typeface="Arial" pitchFamily="34" charset="0"/>
            <a:cs typeface="Arial" pitchFamily="34" charset="0"/>
          </a:endParaRPr>
        </a:p>
      </dgm:t>
    </dgm:pt>
    <dgm:pt modelId="{68DA032B-7D86-426E-AE15-06F564BF31F4}" type="parTrans" cxnId="{750F02DD-D805-4A4B-9785-440DF4ED7E10}">
      <dgm:prSet/>
      <dgm:spPr/>
      <dgm:t>
        <a:bodyPr/>
        <a:lstStyle/>
        <a:p>
          <a:endParaRPr lang="es-ES"/>
        </a:p>
      </dgm:t>
    </dgm:pt>
    <dgm:pt modelId="{B56B1E06-B86F-47EA-B9B7-7FE6F4A21D45}" type="sibTrans" cxnId="{750F02DD-D805-4A4B-9785-440DF4ED7E10}">
      <dgm:prSet/>
      <dgm:spPr/>
      <dgm:t>
        <a:bodyPr/>
        <a:lstStyle/>
        <a:p>
          <a:endParaRPr lang="es-ES"/>
        </a:p>
      </dgm:t>
    </dgm:pt>
    <dgm:pt modelId="{AF976689-6471-4C3A-9785-806171DA0B15}">
      <dgm:prSet phldrT="[Texto]" custT="1"/>
      <dgm:spPr>
        <a:solidFill>
          <a:srgbClr val="CCFF99"/>
        </a:solidFill>
        <a:ln w="34925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Alumno protagonista: Dirige desarrolla y evalúa</a:t>
          </a:r>
          <a:r>
            <a:rPr lang="es-ES" sz="2000" b="1" dirty="0" smtClean="0">
              <a:solidFill>
                <a:schemeClr val="tx1"/>
              </a:solidFill>
            </a:rPr>
            <a:t>.</a:t>
          </a:r>
          <a:endParaRPr lang="es-ES" dirty="0"/>
        </a:p>
      </dgm:t>
    </dgm:pt>
    <dgm:pt modelId="{144C7277-5300-443B-AD08-E351B513020A}" type="parTrans" cxnId="{67DFEE32-3465-4E9C-80E9-FFCE4BF0AE41}">
      <dgm:prSet/>
      <dgm:spPr/>
      <dgm:t>
        <a:bodyPr/>
        <a:lstStyle/>
        <a:p>
          <a:endParaRPr lang="es-ES"/>
        </a:p>
      </dgm:t>
    </dgm:pt>
    <dgm:pt modelId="{23F3F992-CE33-44C0-9C8C-9BC06D942D60}" type="sibTrans" cxnId="{67DFEE32-3465-4E9C-80E9-FFCE4BF0AE41}">
      <dgm:prSet/>
      <dgm:spPr/>
      <dgm:t>
        <a:bodyPr/>
        <a:lstStyle/>
        <a:p>
          <a:endParaRPr lang="es-ES"/>
        </a:p>
      </dgm:t>
    </dgm:pt>
    <dgm:pt modelId="{5DBC0979-0BB1-40A0-8621-AFA628BE2C34}" type="pres">
      <dgm:prSet presAssocID="{E1E6FA7A-DA89-440A-83CC-CD86835C6B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C7D807-AEF4-4D77-B0F9-DFAA211725D7}" type="pres">
      <dgm:prSet presAssocID="{57F69929-A226-43A6-8108-6AB23DEF7B6F}" presName="node" presStyleLbl="node1" presStyleIdx="0" presStyleCnt="5" custScaleX="59073" custScaleY="55798" custLinFactNeighborX="-9225" custLinFactNeighborY="61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4CA3CC-A9B7-41CB-A5E7-2F8D6CDCB808}" type="pres">
      <dgm:prSet presAssocID="{7992A02D-56AB-4B99-8C1C-A28E384B8B5C}" presName="sibTrans" presStyleCnt="0"/>
      <dgm:spPr/>
    </dgm:pt>
    <dgm:pt modelId="{4767DE72-29E4-4F85-B81C-004EA50A2F85}" type="pres">
      <dgm:prSet presAssocID="{162A42C0-E9D5-4749-B1EB-B7355AA75795}" presName="node" presStyleLbl="node1" presStyleIdx="1" presStyleCnt="5" custScaleX="65566" custScaleY="33742" custLinFactNeighborX="-78896" custLinFactNeighborY="786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795008-1786-4517-9FF0-EAFDD965CAF9}" type="pres">
      <dgm:prSet presAssocID="{8BB83952-7956-4236-88D9-4155D3C265DD}" presName="sibTrans" presStyleCnt="0"/>
      <dgm:spPr/>
    </dgm:pt>
    <dgm:pt modelId="{B3701B95-E462-4DB2-A4E5-05EBABB3B143}" type="pres">
      <dgm:prSet presAssocID="{C60CFB95-53E4-40D0-8F80-C2166B21F7D3}" presName="node" presStyleLbl="node1" presStyleIdx="2" presStyleCnt="5" custScaleX="68666" custScaleY="46396" custLinFactNeighborX="81157" custLinFactNeighborY="-682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8C9150-997A-4210-B9D0-47FAC3611822}" type="pres">
      <dgm:prSet presAssocID="{DBF16354-29B6-4AC2-8A69-F35A6934BADA}" presName="sibTrans" presStyleCnt="0"/>
      <dgm:spPr/>
    </dgm:pt>
    <dgm:pt modelId="{5EB1797A-203F-4C18-95D3-F829E2981621}" type="pres">
      <dgm:prSet presAssocID="{A48CC8F0-2443-4244-9C5F-35FAE0FEC242}" presName="node" presStyleLbl="node1" presStyleIdx="3" presStyleCnt="5" custScaleX="68220" custScaleY="35287" custLinFactNeighborX="1215" custLinFactNeighborY="-6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6E4CB5-8040-47C6-8AA7-FA8CF8D0A940}" type="pres">
      <dgm:prSet presAssocID="{B56B1E06-B86F-47EA-B9B7-7FE6F4A21D45}" presName="sibTrans" presStyleCnt="0"/>
      <dgm:spPr/>
    </dgm:pt>
    <dgm:pt modelId="{EC2368EA-2B86-4B27-BA42-2C2AC214CDD1}" type="pres">
      <dgm:prSet presAssocID="{AF976689-6471-4C3A-9785-806171DA0B15}" presName="node" presStyleLbl="node1" presStyleIdx="4" presStyleCnt="5" custScaleX="73065" custScaleY="30844" custLinFactNeighborX="36533" custLinFactNeighborY="-8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B47A44F-0DA6-46C0-B7C7-CD80B5679C7E}" type="presOf" srcId="{162A42C0-E9D5-4749-B1EB-B7355AA75795}" destId="{4767DE72-29E4-4F85-B81C-004EA50A2F85}" srcOrd="0" destOrd="0" presId="urn:microsoft.com/office/officeart/2005/8/layout/default#1"/>
    <dgm:cxn modelId="{80FEE1FB-537C-4787-A3EB-4D032DE56385}" srcId="{E1E6FA7A-DA89-440A-83CC-CD86835C6B69}" destId="{57F69929-A226-43A6-8108-6AB23DEF7B6F}" srcOrd="0" destOrd="0" parTransId="{73E00154-59DB-4BD0-B68C-FBAF11EB92F6}" sibTransId="{7992A02D-56AB-4B99-8C1C-A28E384B8B5C}"/>
    <dgm:cxn modelId="{2F8160C0-8546-444C-B923-29F5D6A61720}" srcId="{E1E6FA7A-DA89-440A-83CC-CD86835C6B69}" destId="{162A42C0-E9D5-4749-B1EB-B7355AA75795}" srcOrd="1" destOrd="0" parTransId="{2C2D71ED-FA86-4388-BB69-21E49D030F93}" sibTransId="{8BB83952-7956-4236-88D9-4155D3C265DD}"/>
    <dgm:cxn modelId="{696FC573-7466-49FD-8ABF-DF865707F054}" type="presOf" srcId="{57F69929-A226-43A6-8108-6AB23DEF7B6F}" destId="{93C7D807-AEF4-4D77-B0F9-DFAA211725D7}" srcOrd="0" destOrd="0" presId="urn:microsoft.com/office/officeart/2005/8/layout/default#1"/>
    <dgm:cxn modelId="{DA93CED7-9213-4143-BEAD-AFEA37692365}" type="presOf" srcId="{E1E6FA7A-DA89-440A-83CC-CD86835C6B69}" destId="{5DBC0979-0BB1-40A0-8621-AFA628BE2C34}" srcOrd="0" destOrd="0" presId="urn:microsoft.com/office/officeart/2005/8/layout/default#1"/>
    <dgm:cxn modelId="{194D6272-0F26-476D-8EE9-8BE3AE01D9AB}" srcId="{E1E6FA7A-DA89-440A-83CC-CD86835C6B69}" destId="{C60CFB95-53E4-40D0-8F80-C2166B21F7D3}" srcOrd="2" destOrd="0" parTransId="{D5210476-158E-47E3-BA36-0920F12816DE}" sibTransId="{DBF16354-29B6-4AC2-8A69-F35A6934BADA}"/>
    <dgm:cxn modelId="{EC89246A-6BD4-4C37-BD87-60C3EE457B04}" type="presOf" srcId="{C60CFB95-53E4-40D0-8F80-C2166B21F7D3}" destId="{B3701B95-E462-4DB2-A4E5-05EBABB3B143}" srcOrd="0" destOrd="0" presId="urn:microsoft.com/office/officeart/2005/8/layout/default#1"/>
    <dgm:cxn modelId="{750F02DD-D805-4A4B-9785-440DF4ED7E10}" srcId="{E1E6FA7A-DA89-440A-83CC-CD86835C6B69}" destId="{A48CC8F0-2443-4244-9C5F-35FAE0FEC242}" srcOrd="3" destOrd="0" parTransId="{68DA032B-7D86-426E-AE15-06F564BF31F4}" sibTransId="{B56B1E06-B86F-47EA-B9B7-7FE6F4A21D45}"/>
    <dgm:cxn modelId="{67DFEE32-3465-4E9C-80E9-FFCE4BF0AE41}" srcId="{E1E6FA7A-DA89-440A-83CC-CD86835C6B69}" destId="{AF976689-6471-4C3A-9785-806171DA0B15}" srcOrd="4" destOrd="0" parTransId="{144C7277-5300-443B-AD08-E351B513020A}" sibTransId="{23F3F992-CE33-44C0-9C8C-9BC06D942D60}"/>
    <dgm:cxn modelId="{AFD60CB0-100C-4369-B52D-D23D9DAEB19F}" type="presOf" srcId="{A48CC8F0-2443-4244-9C5F-35FAE0FEC242}" destId="{5EB1797A-203F-4C18-95D3-F829E2981621}" srcOrd="0" destOrd="0" presId="urn:microsoft.com/office/officeart/2005/8/layout/default#1"/>
    <dgm:cxn modelId="{3DE4277B-6258-4CFD-9677-FB9EC8F6F89E}" type="presOf" srcId="{AF976689-6471-4C3A-9785-806171DA0B15}" destId="{EC2368EA-2B86-4B27-BA42-2C2AC214CDD1}" srcOrd="0" destOrd="0" presId="urn:microsoft.com/office/officeart/2005/8/layout/default#1"/>
    <dgm:cxn modelId="{F731D11F-2201-4687-A9C0-3A4538318361}" type="presParOf" srcId="{5DBC0979-0BB1-40A0-8621-AFA628BE2C34}" destId="{93C7D807-AEF4-4D77-B0F9-DFAA211725D7}" srcOrd="0" destOrd="0" presId="urn:microsoft.com/office/officeart/2005/8/layout/default#1"/>
    <dgm:cxn modelId="{47DAAF4C-CF48-46AF-9CDC-EA2F1D8DE608}" type="presParOf" srcId="{5DBC0979-0BB1-40A0-8621-AFA628BE2C34}" destId="{8E4CA3CC-A9B7-41CB-A5E7-2F8D6CDCB808}" srcOrd="1" destOrd="0" presId="urn:microsoft.com/office/officeart/2005/8/layout/default#1"/>
    <dgm:cxn modelId="{15CAD0EC-8543-4422-A0BF-E67FCBBB6198}" type="presParOf" srcId="{5DBC0979-0BB1-40A0-8621-AFA628BE2C34}" destId="{4767DE72-29E4-4F85-B81C-004EA50A2F85}" srcOrd="2" destOrd="0" presId="urn:microsoft.com/office/officeart/2005/8/layout/default#1"/>
    <dgm:cxn modelId="{C102D024-20DC-4B40-9F4A-DE304C32C877}" type="presParOf" srcId="{5DBC0979-0BB1-40A0-8621-AFA628BE2C34}" destId="{88795008-1786-4517-9FF0-EAFDD965CAF9}" srcOrd="3" destOrd="0" presId="urn:microsoft.com/office/officeart/2005/8/layout/default#1"/>
    <dgm:cxn modelId="{B09F4DC2-5355-48B9-9CF6-C60472EB8759}" type="presParOf" srcId="{5DBC0979-0BB1-40A0-8621-AFA628BE2C34}" destId="{B3701B95-E462-4DB2-A4E5-05EBABB3B143}" srcOrd="4" destOrd="0" presId="urn:microsoft.com/office/officeart/2005/8/layout/default#1"/>
    <dgm:cxn modelId="{51E4A897-C363-4A00-B638-4CC6176D6423}" type="presParOf" srcId="{5DBC0979-0BB1-40A0-8621-AFA628BE2C34}" destId="{B68C9150-997A-4210-B9D0-47FAC3611822}" srcOrd="5" destOrd="0" presId="urn:microsoft.com/office/officeart/2005/8/layout/default#1"/>
    <dgm:cxn modelId="{DFAE6EBC-62C3-48E7-B1D8-4490833D7784}" type="presParOf" srcId="{5DBC0979-0BB1-40A0-8621-AFA628BE2C34}" destId="{5EB1797A-203F-4C18-95D3-F829E2981621}" srcOrd="6" destOrd="0" presId="urn:microsoft.com/office/officeart/2005/8/layout/default#1"/>
    <dgm:cxn modelId="{CAB37145-2720-4088-A806-F4ADBBF7C5DB}" type="presParOf" srcId="{5DBC0979-0BB1-40A0-8621-AFA628BE2C34}" destId="{8A6E4CB5-8040-47C6-8AA7-FA8CF8D0A940}" srcOrd="7" destOrd="0" presId="urn:microsoft.com/office/officeart/2005/8/layout/default#1"/>
    <dgm:cxn modelId="{BD0BAE19-AC0A-40EC-84A5-9CD50F00A5FF}" type="presParOf" srcId="{5DBC0979-0BB1-40A0-8621-AFA628BE2C34}" destId="{EC2368EA-2B86-4B27-BA42-2C2AC214CDD1}" srcOrd="8" destOrd="0" presId="urn:microsoft.com/office/officeart/2005/8/layout/default#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E6FA7A-DA89-440A-83CC-CD86835C6B69}" type="doc">
      <dgm:prSet loTypeId="urn:microsoft.com/office/officeart/2005/8/layout/default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57F69929-A226-43A6-8108-6AB23DEF7B6F}">
      <dgm:prSet phldrT="[Texto]" custT="1"/>
      <dgm:spPr>
        <a:solidFill>
          <a:srgbClr val="CCFF99"/>
        </a:solidFill>
        <a:ln w="34925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pPr algn="ctr"/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Interdisciplinar</a:t>
          </a:r>
        </a:p>
        <a:p>
          <a:pPr algn="ctr"/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globalización.</a:t>
          </a:r>
        </a:p>
        <a:p>
          <a:pPr algn="ctr"/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Objetivos a largo plazo</a:t>
          </a:r>
          <a:r>
            <a:rPr lang="es-ES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es-ES" sz="20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73E00154-59DB-4BD0-B68C-FBAF11EB92F6}" type="parTrans" cxnId="{80FEE1FB-537C-4787-A3EB-4D032DE56385}">
      <dgm:prSet/>
      <dgm:spPr/>
      <dgm:t>
        <a:bodyPr/>
        <a:lstStyle/>
        <a:p>
          <a:endParaRPr lang="es-ES"/>
        </a:p>
      </dgm:t>
    </dgm:pt>
    <dgm:pt modelId="{7992A02D-56AB-4B99-8C1C-A28E384B8B5C}" type="sibTrans" cxnId="{80FEE1FB-537C-4787-A3EB-4D032DE56385}">
      <dgm:prSet/>
      <dgm:spPr/>
      <dgm:t>
        <a:bodyPr/>
        <a:lstStyle/>
        <a:p>
          <a:endParaRPr lang="es-ES"/>
        </a:p>
      </dgm:t>
    </dgm:pt>
    <dgm:pt modelId="{162A42C0-E9D5-4749-B1EB-B7355AA75795}">
      <dgm:prSet phldrT="[Texto]" custT="1"/>
      <dgm:spPr>
        <a:solidFill>
          <a:srgbClr val="FFFFCC"/>
        </a:solidFill>
        <a:ln w="34925">
          <a:solidFill>
            <a:srgbClr val="FFFF99"/>
          </a:solidFill>
        </a:ln>
      </dgm:spPr>
      <dgm:t>
        <a:bodyPr/>
        <a:lstStyle/>
        <a:p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Trabaja las competencias.</a:t>
          </a:r>
          <a:endParaRPr lang="es-E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C2D71ED-FA86-4388-BB69-21E49D030F93}" type="parTrans" cxnId="{2F8160C0-8546-444C-B923-29F5D6A61720}">
      <dgm:prSet/>
      <dgm:spPr/>
      <dgm:t>
        <a:bodyPr/>
        <a:lstStyle/>
        <a:p>
          <a:endParaRPr lang="es-ES"/>
        </a:p>
      </dgm:t>
    </dgm:pt>
    <dgm:pt modelId="{8BB83952-7956-4236-88D9-4155D3C265DD}" type="sibTrans" cxnId="{2F8160C0-8546-444C-B923-29F5D6A61720}">
      <dgm:prSet/>
      <dgm:spPr/>
      <dgm:t>
        <a:bodyPr/>
        <a:lstStyle/>
        <a:p>
          <a:endParaRPr lang="es-ES"/>
        </a:p>
      </dgm:t>
    </dgm:pt>
    <dgm:pt modelId="{A48CC8F0-2443-4244-9C5F-35FAE0FEC242}">
      <dgm:prSet phldrT="[Texto]" custT="1"/>
      <dgm:spPr>
        <a:solidFill>
          <a:schemeClr val="accent1">
            <a:lumMod val="40000"/>
            <a:lumOff val="60000"/>
          </a:schemeClr>
        </a:solidFill>
        <a:ln w="34925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Trabajo en equipo, diálogo, reflexión conjunta.</a:t>
          </a:r>
          <a:b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Realización de un producto secuenciado en tareas</a:t>
          </a:r>
          <a:r>
            <a:rPr lang="es-ES" sz="2000" b="1" dirty="0" smtClean="0">
              <a:solidFill>
                <a:schemeClr val="tx1"/>
              </a:solidFill>
            </a:rPr>
            <a:t>.</a:t>
          </a:r>
          <a:endParaRPr lang="es-ES" sz="2000" b="1" dirty="0">
            <a:solidFill>
              <a:schemeClr val="tx1"/>
            </a:solidFill>
          </a:endParaRPr>
        </a:p>
      </dgm:t>
    </dgm:pt>
    <dgm:pt modelId="{68DA032B-7D86-426E-AE15-06F564BF31F4}" type="parTrans" cxnId="{750F02DD-D805-4A4B-9785-440DF4ED7E10}">
      <dgm:prSet/>
      <dgm:spPr/>
      <dgm:t>
        <a:bodyPr/>
        <a:lstStyle/>
        <a:p>
          <a:endParaRPr lang="es-ES"/>
        </a:p>
      </dgm:t>
    </dgm:pt>
    <dgm:pt modelId="{B56B1E06-B86F-47EA-B9B7-7FE6F4A21D45}" type="sibTrans" cxnId="{750F02DD-D805-4A4B-9785-440DF4ED7E10}">
      <dgm:prSet/>
      <dgm:spPr/>
      <dgm:t>
        <a:bodyPr/>
        <a:lstStyle/>
        <a:p>
          <a:endParaRPr lang="es-ES"/>
        </a:p>
      </dgm:t>
    </dgm:pt>
    <dgm:pt modelId="{AF976689-6471-4C3A-9785-806171DA0B15}">
      <dgm:prSet phldrT="[Texto]" custT="1"/>
      <dgm:spPr>
        <a:solidFill>
          <a:schemeClr val="accent2">
            <a:lumMod val="60000"/>
            <a:lumOff val="40000"/>
          </a:schemeClr>
        </a:solidFill>
        <a:ln w="34925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Resolución de problemas actuales</a:t>
          </a:r>
          <a:b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s-E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Pensamiento crítico.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/>
          </a:r>
          <a:br>
            <a:rPr lang="es-ES" sz="1800" dirty="0" smtClean="0">
              <a:latin typeface="Arial" pitchFamily="34" charset="0"/>
              <a:cs typeface="Arial" pitchFamily="34" charset="0"/>
            </a:rPr>
          </a:br>
          <a:endParaRPr lang="es-ES" dirty="0">
            <a:latin typeface="Arial" pitchFamily="34" charset="0"/>
            <a:cs typeface="Arial" pitchFamily="34" charset="0"/>
          </a:endParaRPr>
        </a:p>
      </dgm:t>
    </dgm:pt>
    <dgm:pt modelId="{144C7277-5300-443B-AD08-E351B513020A}" type="parTrans" cxnId="{67DFEE32-3465-4E9C-80E9-FFCE4BF0AE41}">
      <dgm:prSet/>
      <dgm:spPr/>
      <dgm:t>
        <a:bodyPr/>
        <a:lstStyle/>
        <a:p>
          <a:endParaRPr lang="es-ES"/>
        </a:p>
      </dgm:t>
    </dgm:pt>
    <dgm:pt modelId="{23F3F992-CE33-44C0-9C8C-9BC06D942D60}" type="sibTrans" cxnId="{67DFEE32-3465-4E9C-80E9-FFCE4BF0AE41}">
      <dgm:prSet/>
      <dgm:spPr/>
      <dgm:t>
        <a:bodyPr/>
        <a:lstStyle/>
        <a:p>
          <a:endParaRPr lang="es-ES"/>
        </a:p>
      </dgm:t>
    </dgm:pt>
    <dgm:pt modelId="{5DBC0979-0BB1-40A0-8621-AFA628BE2C34}" type="pres">
      <dgm:prSet presAssocID="{E1E6FA7A-DA89-440A-83CC-CD86835C6B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C7D807-AEF4-4D77-B0F9-DFAA211725D7}" type="pres">
      <dgm:prSet presAssocID="{57F69929-A226-43A6-8108-6AB23DEF7B6F}" presName="node" presStyleLbl="node1" presStyleIdx="0" presStyleCnt="4" custScaleX="50345" custScaleY="52863" custLinFactNeighborX="-12017" custLinFactNeighborY="-68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4CA3CC-A9B7-41CB-A5E7-2F8D6CDCB808}" type="pres">
      <dgm:prSet presAssocID="{7992A02D-56AB-4B99-8C1C-A28E384B8B5C}" presName="sibTrans" presStyleCnt="0"/>
      <dgm:spPr/>
    </dgm:pt>
    <dgm:pt modelId="{4767DE72-29E4-4F85-B81C-004EA50A2F85}" type="pres">
      <dgm:prSet presAssocID="{162A42C0-E9D5-4749-B1EB-B7355AA75795}" presName="node" presStyleLbl="node1" presStyleIdx="1" presStyleCnt="4" custScaleX="48789" custScaleY="36980" custLinFactNeighborX="-72362" custLinFactNeighborY="684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795008-1786-4517-9FF0-EAFDD965CAF9}" type="pres">
      <dgm:prSet presAssocID="{8BB83952-7956-4236-88D9-4155D3C265DD}" presName="sibTrans" presStyleCnt="0"/>
      <dgm:spPr/>
    </dgm:pt>
    <dgm:pt modelId="{5EB1797A-203F-4C18-95D3-F829E2981621}" type="pres">
      <dgm:prSet presAssocID="{A48CC8F0-2443-4244-9C5F-35FAE0FEC242}" presName="node" presStyleLbl="node1" presStyleIdx="2" presStyleCnt="4" custScaleX="64173" custScaleY="63263" custLinFactNeighborX="71987" custLinFactNeighborY="-744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6E4CB5-8040-47C6-8AA7-FA8CF8D0A940}" type="pres">
      <dgm:prSet presAssocID="{B56B1E06-B86F-47EA-B9B7-7FE6F4A21D45}" presName="sibTrans" presStyleCnt="0"/>
      <dgm:spPr/>
    </dgm:pt>
    <dgm:pt modelId="{EC2368EA-2B86-4B27-BA42-2C2AC214CDD1}" type="pres">
      <dgm:prSet presAssocID="{AF976689-6471-4C3A-9785-806171DA0B15}" presName="node" presStyleLbl="node1" presStyleIdx="3" presStyleCnt="4" custScaleX="67346" custScaleY="47852" custLinFactNeighborX="-5755" custLinFactNeighborY="170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0FEE1FB-537C-4787-A3EB-4D032DE56385}" srcId="{E1E6FA7A-DA89-440A-83CC-CD86835C6B69}" destId="{57F69929-A226-43A6-8108-6AB23DEF7B6F}" srcOrd="0" destOrd="0" parTransId="{73E00154-59DB-4BD0-B68C-FBAF11EB92F6}" sibTransId="{7992A02D-56AB-4B99-8C1C-A28E384B8B5C}"/>
    <dgm:cxn modelId="{35B66754-6013-4A65-92CC-0A082DEBE4C6}" type="presOf" srcId="{A48CC8F0-2443-4244-9C5F-35FAE0FEC242}" destId="{5EB1797A-203F-4C18-95D3-F829E2981621}" srcOrd="0" destOrd="0" presId="urn:microsoft.com/office/officeart/2005/8/layout/default#2"/>
    <dgm:cxn modelId="{2F8160C0-8546-444C-B923-29F5D6A61720}" srcId="{E1E6FA7A-DA89-440A-83CC-CD86835C6B69}" destId="{162A42C0-E9D5-4749-B1EB-B7355AA75795}" srcOrd="1" destOrd="0" parTransId="{2C2D71ED-FA86-4388-BB69-21E49D030F93}" sibTransId="{8BB83952-7956-4236-88D9-4155D3C265DD}"/>
    <dgm:cxn modelId="{8DBFEA9B-1518-41E9-8ED8-4417E3CC3893}" type="presOf" srcId="{162A42C0-E9D5-4749-B1EB-B7355AA75795}" destId="{4767DE72-29E4-4F85-B81C-004EA50A2F85}" srcOrd="0" destOrd="0" presId="urn:microsoft.com/office/officeart/2005/8/layout/default#2"/>
    <dgm:cxn modelId="{17837782-A895-422B-B9CA-130BDA6B8E82}" type="presOf" srcId="{AF976689-6471-4C3A-9785-806171DA0B15}" destId="{EC2368EA-2B86-4B27-BA42-2C2AC214CDD1}" srcOrd="0" destOrd="0" presId="urn:microsoft.com/office/officeart/2005/8/layout/default#2"/>
    <dgm:cxn modelId="{750F02DD-D805-4A4B-9785-440DF4ED7E10}" srcId="{E1E6FA7A-DA89-440A-83CC-CD86835C6B69}" destId="{A48CC8F0-2443-4244-9C5F-35FAE0FEC242}" srcOrd="2" destOrd="0" parTransId="{68DA032B-7D86-426E-AE15-06F564BF31F4}" sibTransId="{B56B1E06-B86F-47EA-B9B7-7FE6F4A21D45}"/>
    <dgm:cxn modelId="{67DFEE32-3465-4E9C-80E9-FFCE4BF0AE41}" srcId="{E1E6FA7A-DA89-440A-83CC-CD86835C6B69}" destId="{AF976689-6471-4C3A-9785-806171DA0B15}" srcOrd="3" destOrd="0" parTransId="{144C7277-5300-443B-AD08-E351B513020A}" sibTransId="{23F3F992-CE33-44C0-9C8C-9BC06D942D60}"/>
    <dgm:cxn modelId="{A7234A2B-66BD-4EBF-BCA0-B22C9C875DD4}" type="presOf" srcId="{57F69929-A226-43A6-8108-6AB23DEF7B6F}" destId="{93C7D807-AEF4-4D77-B0F9-DFAA211725D7}" srcOrd="0" destOrd="0" presId="urn:microsoft.com/office/officeart/2005/8/layout/default#2"/>
    <dgm:cxn modelId="{84074F41-EA76-4302-ACCA-855104E9E8A6}" type="presOf" srcId="{E1E6FA7A-DA89-440A-83CC-CD86835C6B69}" destId="{5DBC0979-0BB1-40A0-8621-AFA628BE2C34}" srcOrd="0" destOrd="0" presId="urn:microsoft.com/office/officeart/2005/8/layout/default#2"/>
    <dgm:cxn modelId="{CC2E6ED3-25D9-47EE-A6B2-1CA2027E4552}" type="presParOf" srcId="{5DBC0979-0BB1-40A0-8621-AFA628BE2C34}" destId="{93C7D807-AEF4-4D77-B0F9-DFAA211725D7}" srcOrd="0" destOrd="0" presId="urn:microsoft.com/office/officeart/2005/8/layout/default#2"/>
    <dgm:cxn modelId="{CAE3132A-FAFE-47AB-ABE0-FFB848B0C650}" type="presParOf" srcId="{5DBC0979-0BB1-40A0-8621-AFA628BE2C34}" destId="{8E4CA3CC-A9B7-41CB-A5E7-2F8D6CDCB808}" srcOrd="1" destOrd="0" presId="urn:microsoft.com/office/officeart/2005/8/layout/default#2"/>
    <dgm:cxn modelId="{A173EFA5-C9D5-41C4-A306-1F303AC7438F}" type="presParOf" srcId="{5DBC0979-0BB1-40A0-8621-AFA628BE2C34}" destId="{4767DE72-29E4-4F85-B81C-004EA50A2F85}" srcOrd="2" destOrd="0" presId="urn:microsoft.com/office/officeart/2005/8/layout/default#2"/>
    <dgm:cxn modelId="{A530590E-D675-4B80-8DC7-80EE4A4AE068}" type="presParOf" srcId="{5DBC0979-0BB1-40A0-8621-AFA628BE2C34}" destId="{88795008-1786-4517-9FF0-EAFDD965CAF9}" srcOrd="3" destOrd="0" presId="urn:microsoft.com/office/officeart/2005/8/layout/default#2"/>
    <dgm:cxn modelId="{287AD6AD-ED31-466E-B798-DDD87BAF61D2}" type="presParOf" srcId="{5DBC0979-0BB1-40A0-8621-AFA628BE2C34}" destId="{5EB1797A-203F-4C18-95D3-F829E2981621}" srcOrd="4" destOrd="0" presId="urn:microsoft.com/office/officeart/2005/8/layout/default#2"/>
    <dgm:cxn modelId="{BE3D861E-2DC2-438F-A980-8EDDE2009488}" type="presParOf" srcId="{5DBC0979-0BB1-40A0-8621-AFA628BE2C34}" destId="{8A6E4CB5-8040-47C6-8AA7-FA8CF8D0A940}" srcOrd="5" destOrd="0" presId="urn:microsoft.com/office/officeart/2005/8/layout/default#2"/>
    <dgm:cxn modelId="{6171C0F8-44D8-4F74-8F8E-DA8073D3B994}" type="presParOf" srcId="{5DBC0979-0BB1-40A0-8621-AFA628BE2C34}" destId="{EC2368EA-2B86-4B27-BA42-2C2AC214CDD1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7D807-AEF4-4D77-B0F9-DFAA211725D7}">
      <dsp:nvSpPr>
        <dsp:cNvPr id="0" name=""/>
        <dsp:cNvSpPr/>
      </dsp:nvSpPr>
      <dsp:spPr>
        <a:xfrm>
          <a:off x="0" y="411796"/>
          <a:ext cx="3308458" cy="1875022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34925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 contourW="12700">
          <a:extrusionClr>
            <a:schemeClr val="accent4">
              <a:lumMod val="20000"/>
              <a:lumOff val="80000"/>
            </a:schemeClr>
          </a:extrusionClr>
          <a:contourClr>
            <a:schemeClr val="accent4">
              <a:lumMod val="60000"/>
              <a:lumOff val="40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Enfoque </a:t>
          </a:r>
          <a:r>
            <a:rPr lang="es-ES" sz="2000" b="1" u="sng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Constructivista</a:t>
          </a: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Herramientas para que alumnos construyan su aprendizaje (guía).</a:t>
          </a:r>
          <a:endParaRPr lang="es-E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411796"/>
        <a:ext cx="3308458" cy="1875022"/>
      </dsp:txXfrm>
    </dsp:sp>
    <dsp:sp modelId="{4767DE72-29E4-4F85-B81C-004EA50A2F85}">
      <dsp:nvSpPr>
        <dsp:cNvPr id="0" name=""/>
        <dsp:cNvSpPr/>
      </dsp:nvSpPr>
      <dsp:spPr>
        <a:xfrm>
          <a:off x="0" y="3219827"/>
          <a:ext cx="3672107" cy="1133858"/>
        </a:xfrm>
        <a:prstGeom prst="rect">
          <a:avLst/>
        </a:prstGeom>
        <a:solidFill>
          <a:srgbClr val="FFFFCC"/>
        </a:solidFill>
        <a:ln w="34925" cap="flat" cmpd="sng" algn="ctr">
          <a:solidFill>
            <a:srgbClr val="FFFF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Investigación: Alumno autónomo</a:t>
          </a:r>
          <a:r>
            <a:rPr lang="es-ES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es-ES" sz="2000" b="1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0" y="3219827"/>
        <a:ext cx="3672107" cy="1133858"/>
      </dsp:txXfrm>
    </dsp:sp>
    <dsp:sp modelId="{B3701B95-E462-4DB2-A4E5-05EBABB3B143}">
      <dsp:nvSpPr>
        <dsp:cNvPr id="0" name=""/>
        <dsp:cNvSpPr/>
      </dsp:nvSpPr>
      <dsp:spPr>
        <a:xfrm>
          <a:off x="4718312" y="345283"/>
          <a:ext cx="3845726" cy="155908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34925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Currículo desde temáticas </a:t>
          </a:r>
          <a:r>
            <a:rPr lang="es-ES_tradnl" sz="2000" b="1" u="sng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motivadoras</a:t>
          </a:r>
          <a:r>
            <a:rPr lang="es-ES_tradnl" sz="2000" b="1" u="none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relevantes.</a:t>
          </a:r>
          <a:r>
            <a:rPr lang="es-ES_tradnl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es-ES_tradnl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s-ES_tradnl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Promueve el </a:t>
          </a:r>
          <a:r>
            <a:rPr lang="es-ES_tradnl" sz="2000" b="1" u="sng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aprendizaje significativo</a:t>
          </a:r>
          <a:r>
            <a:rPr lang="es-ES_tradnl" sz="2000" b="1" u="sng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r>
            <a:rPr lang="es-ES_tradnl" sz="1800" kern="1200" dirty="0" smtClean="0"/>
            <a:t/>
          </a:r>
          <a:br>
            <a:rPr lang="es-ES_tradnl" sz="1800" kern="1200" dirty="0" smtClean="0"/>
          </a:br>
          <a:r>
            <a:rPr lang="es-ES_tradnl" sz="1800" kern="1200" dirty="0" smtClean="0"/>
            <a:t/>
          </a:r>
          <a:br>
            <a:rPr lang="es-ES_tradnl" sz="1800" kern="1200" dirty="0" smtClean="0"/>
          </a:br>
          <a:endParaRPr lang="es-ES" kern="1200" dirty="0"/>
        </a:p>
      </dsp:txBody>
      <dsp:txXfrm>
        <a:off x="4718312" y="345283"/>
        <a:ext cx="3845726" cy="1559080"/>
      </dsp:txXfrm>
    </dsp:sp>
    <dsp:sp modelId="{5EB1797A-203F-4C18-95D3-F829E2981621}">
      <dsp:nvSpPr>
        <dsp:cNvPr id="0" name=""/>
        <dsp:cNvSpPr/>
      </dsp:nvSpPr>
      <dsp:spPr>
        <a:xfrm>
          <a:off x="4646848" y="2806574"/>
          <a:ext cx="3820748" cy="118577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34925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Creatividad: Productos únicos, dependen del grupo.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/>
          </a:r>
          <a:br>
            <a:rPr lang="es-ES" sz="1800" kern="1200" dirty="0" smtClean="0">
              <a:latin typeface="Arial" pitchFamily="34" charset="0"/>
              <a:cs typeface="Arial" pitchFamily="34" charset="0"/>
            </a:rPr>
          </a:br>
          <a:endParaRPr lang="es-ES" kern="1200" dirty="0">
            <a:latin typeface="Arial" pitchFamily="34" charset="0"/>
            <a:cs typeface="Arial" pitchFamily="34" charset="0"/>
          </a:endParaRPr>
        </a:p>
      </dsp:txBody>
      <dsp:txXfrm>
        <a:off x="4646848" y="2806574"/>
        <a:ext cx="3820748" cy="1185776"/>
      </dsp:txXfrm>
    </dsp:sp>
    <dsp:sp modelId="{EC2368EA-2B86-4B27-BA42-2C2AC214CDD1}">
      <dsp:nvSpPr>
        <dsp:cNvPr id="0" name=""/>
        <dsp:cNvSpPr/>
      </dsp:nvSpPr>
      <dsp:spPr>
        <a:xfrm>
          <a:off x="4286308" y="4732008"/>
          <a:ext cx="4092098" cy="1036474"/>
        </a:xfrm>
        <a:prstGeom prst="rect">
          <a:avLst/>
        </a:prstGeom>
        <a:solidFill>
          <a:srgbClr val="CCFF99"/>
        </a:solidFill>
        <a:ln w="34925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Alumno protagonista: Dirige desarrolla y evalúa</a:t>
          </a:r>
          <a:r>
            <a:rPr lang="es-ES" sz="2000" b="1" kern="1200" dirty="0" smtClean="0">
              <a:solidFill>
                <a:schemeClr val="tx1"/>
              </a:solidFill>
            </a:rPr>
            <a:t>.</a:t>
          </a:r>
          <a:endParaRPr lang="es-ES" kern="1200" dirty="0"/>
        </a:p>
      </dsp:txBody>
      <dsp:txXfrm>
        <a:off x="4286308" y="4732008"/>
        <a:ext cx="4092098" cy="10364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7D807-AEF4-4D77-B0F9-DFAA211725D7}">
      <dsp:nvSpPr>
        <dsp:cNvPr id="0" name=""/>
        <dsp:cNvSpPr/>
      </dsp:nvSpPr>
      <dsp:spPr>
        <a:xfrm>
          <a:off x="256152" y="339521"/>
          <a:ext cx="3047229" cy="1919782"/>
        </a:xfrm>
        <a:prstGeom prst="rect">
          <a:avLst/>
        </a:prstGeom>
        <a:solidFill>
          <a:srgbClr val="CCFF99"/>
        </a:solidFill>
        <a:ln w="34925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Interdisciplinar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globalización.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Objetivos a largo plazo</a:t>
          </a:r>
          <a:r>
            <a:rPr lang="es-ES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.</a:t>
          </a:r>
          <a:endParaRPr lang="es-ES" sz="2000" b="1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256152" y="339521"/>
        <a:ext cx="3047229" cy="1919782"/>
      </dsp:txXfrm>
    </dsp:sp>
    <dsp:sp modelId="{4767DE72-29E4-4F85-B81C-004EA50A2F85}">
      <dsp:nvSpPr>
        <dsp:cNvPr id="0" name=""/>
        <dsp:cNvSpPr/>
      </dsp:nvSpPr>
      <dsp:spPr>
        <a:xfrm>
          <a:off x="256152" y="3363842"/>
          <a:ext cx="2953049" cy="1342972"/>
        </a:xfrm>
        <a:prstGeom prst="rect">
          <a:avLst/>
        </a:prstGeom>
        <a:solidFill>
          <a:srgbClr val="FFFFCC"/>
        </a:solidFill>
        <a:ln w="34925" cap="flat" cmpd="sng" algn="ctr">
          <a:solidFill>
            <a:srgbClr val="FFFF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Trabaja las competencias.</a:t>
          </a:r>
          <a:endParaRPr lang="es-E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56152" y="3363842"/>
        <a:ext cx="2953049" cy="1342972"/>
      </dsp:txXfrm>
    </dsp:sp>
    <dsp:sp modelId="{5EB1797A-203F-4C18-95D3-F829E2981621}">
      <dsp:nvSpPr>
        <dsp:cNvPr id="0" name=""/>
        <dsp:cNvSpPr/>
      </dsp:nvSpPr>
      <dsp:spPr>
        <a:xfrm>
          <a:off x="4360576" y="411524"/>
          <a:ext cx="3884196" cy="229747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349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Trabajo en equipo, diálogo, reflexión conjunta.</a:t>
          </a:r>
          <a:b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Realización de un producto secuenciado en tareas</a:t>
          </a:r>
          <a:r>
            <a:rPr lang="es-ES" sz="2000" b="1" kern="1200" dirty="0" smtClean="0">
              <a:solidFill>
                <a:schemeClr val="tx1"/>
              </a:solidFill>
            </a:rPr>
            <a:t>.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4360576" y="411524"/>
        <a:ext cx="3884196" cy="2297470"/>
      </dsp:txXfrm>
    </dsp:sp>
    <dsp:sp modelId="{EC2368EA-2B86-4B27-BA42-2C2AC214CDD1}">
      <dsp:nvSpPr>
        <dsp:cNvPr id="0" name=""/>
        <dsp:cNvSpPr/>
      </dsp:nvSpPr>
      <dsp:spPr>
        <a:xfrm>
          <a:off x="4144556" y="4011928"/>
          <a:ext cx="4076248" cy="173780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34925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Resolución de problemas actuales</a:t>
          </a:r>
          <a:b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s-E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Pensamiento crítico.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/>
          </a:r>
          <a:br>
            <a:rPr lang="es-ES" sz="1800" kern="1200" dirty="0" smtClean="0">
              <a:latin typeface="Arial" pitchFamily="34" charset="0"/>
              <a:cs typeface="Arial" pitchFamily="34" charset="0"/>
            </a:rPr>
          </a:br>
          <a:endParaRPr lang="es-ES" kern="1200" dirty="0">
            <a:latin typeface="Arial" pitchFamily="34" charset="0"/>
            <a:cs typeface="Arial" pitchFamily="34" charset="0"/>
          </a:endParaRPr>
        </a:p>
      </dsp:txBody>
      <dsp:txXfrm>
        <a:off x="4144556" y="4011928"/>
        <a:ext cx="4076248" cy="1737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0547B-A69E-4F5E-858A-57EF537A02E5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B8830-02C8-4BCC-A266-0373111AB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0879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831922-34A0-48E3-A90A-509B318CB3B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53C52F-5F53-4DA7-A737-1952DB08BFD1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9940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E99177-A480-450C-A694-97B88F8B3AC0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0964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788608-2882-4322-90AE-2A956FF465C8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4359F52-339D-404B-827F-2B120BFC615D}" type="datetimeFigureOut">
              <a:rPr lang="es-ES" smtClean="0"/>
              <a:t>06/12/2015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19E87F-9E74-485C-8B55-B65E1ED97F9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s-ES" sz="4400" b="1" dirty="0" smtClean="0">
                <a:solidFill>
                  <a:schemeClr val="accent1">
                    <a:lumMod val="75000"/>
                  </a:schemeClr>
                </a:solidFill>
              </a:rPr>
              <a:t>EL ALUMNO COMO PROTAGONISTA. TRABAJO POR PROYECTOS EN EDUCACIÓN PRIMARIA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s-ES" sz="4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Purificación Cruz </a:t>
            </a:r>
            <a:r>
              <a:rPr lang="es-ES" sz="2400" b="1" dirty="0" err="1" smtClean="0">
                <a:solidFill>
                  <a:schemeClr val="accent1">
                    <a:lumMod val="75000"/>
                  </a:schemeClr>
                </a:solidFill>
              </a:rPr>
              <a:t>Cruz</a:t>
            </a:r>
            <a:endParaRPr lang="es-E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99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04664"/>
            <a:ext cx="7085013" cy="792088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_tradnl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INTRODUCCIÓN</a:t>
            </a:r>
            <a:endParaRPr lang="es-ES" sz="4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268413"/>
            <a:ext cx="5760988" cy="1655762"/>
          </a:xfrm>
        </p:spPr>
        <p:txBody>
          <a:bodyPr>
            <a:normAutofit/>
          </a:bodyPr>
          <a:lstStyle/>
          <a:p>
            <a:pPr marR="0" algn="just" eaLnBrk="1" hangingPunct="1">
              <a:lnSpc>
                <a:spcPct val="80000"/>
              </a:lnSpc>
            </a:pPr>
            <a:r>
              <a:rPr lang="es-ES" sz="2400" b="1" dirty="0" smtClean="0">
                <a:latin typeface="Arial" charset="0"/>
                <a:cs typeface="Arial" charset="0"/>
              </a:rPr>
              <a:t>William </a:t>
            </a:r>
            <a:r>
              <a:rPr lang="es-ES" sz="2400" b="1" dirty="0" err="1" smtClean="0">
                <a:latin typeface="Arial" charset="0"/>
                <a:cs typeface="Arial" charset="0"/>
              </a:rPr>
              <a:t>Kilpatrich</a:t>
            </a:r>
            <a:r>
              <a:rPr lang="es-ES" sz="2400" b="1" dirty="0" smtClean="0"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(discípulo de Dewey). Afirma que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el    aprendizaje   se    vuelve  más   relevante    y  significativo  si  parte  del  interés  del  estudiante</a:t>
            </a:r>
            <a:r>
              <a:rPr lang="es-E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</a:t>
            </a:r>
          </a:p>
        </p:txBody>
      </p:sp>
      <p:pic>
        <p:nvPicPr>
          <p:cNvPr id="10244" name="Picture 5" descr="kilpatri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60350"/>
            <a:ext cx="1733550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3"/>
          <p:cNvSpPr txBox="1">
            <a:spLocks noChangeArrowheads="1"/>
          </p:cNvSpPr>
          <p:nvPr/>
        </p:nvSpPr>
        <p:spPr bwMode="auto">
          <a:xfrm>
            <a:off x="971600" y="2924175"/>
            <a:ext cx="7272808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s-ES" sz="2400" dirty="0">
                <a:solidFill>
                  <a:schemeClr val="tx2"/>
                </a:solidFill>
                <a:cs typeface="Arial" charset="0"/>
              </a:rPr>
              <a:t>En 1918 escribe “El método de proyectos”. En este ensayo define el proyecto como un “</a:t>
            </a:r>
            <a:r>
              <a:rPr lang="es-ES" sz="2400" u="sng" dirty="0">
                <a:solidFill>
                  <a:schemeClr val="tx2"/>
                </a:solidFill>
                <a:cs typeface="Arial" charset="0"/>
              </a:rPr>
              <a:t>acto profundamente lleno de propósito</a:t>
            </a:r>
            <a:r>
              <a:rPr lang="es-ES" sz="2400" dirty="0">
                <a:solidFill>
                  <a:schemeClr val="tx2"/>
                </a:solidFill>
                <a:cs typeface="Arial" charset="0"/>
              </a:rPr>
              <a:t>” considerando este “propósito” como la libertad de acción que el alumno debe tener en la construcción de su conocimiento. Esta libertad conlleva el elemento fundamental del  método de proyectos</a:t>
            </a:r>
            <a:r>
              <a:rPr lang="es-ES" sz="2800" b="1" dirty="0">
                <a:solidFill>
                  <a:srgbClr val="C00000"/>
                </a:solidFill>
                <a:cs typeface="Arial" charset="0"/>
              </a:rPr>
              <a:t>: la motivación</a:t>
            </a:r>
            <a:r>
              <a:rPr lang="es-ES" sz="2400" dirty="0">
                <a:solidFill>
                  <a:schemeClr val="tx2"/>
                </a:solidFill>
                <a:cs typeface="Arial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s-ES" dirty="0">
              <a:solidFill>
                <a:schemeClr val="tx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404664"/>
            <a:ext cx="6816725" cy="1224111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¿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Qué es un 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proyecto</a:t>
            </a:r>
            <a:r>
              <a:rPr lang="es-E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endParaRPr lang="es-E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1" y="1412875"/>
            <a:ext cx="7200800" cy="4679950"/>
          </a:xfrm>
        </p:spPr>
        <p:txBody>
          <a:bodyPr>
            <a:normAutofit/>
          </a:bodyPr>
          <a:lstStyle/>
          <a:p>
            <a:pPr marR="0" algn="just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000" dirty="0" smtClean="0">
                <a:latin typeface="Cambria" pitchFamily="18" charset="0"/>
              </a:rPr>
              <a:t>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Concepción constructivista del aprendizaje</a:t>
            </a:r>
            <a:r>
              <a:rPr lang="es-ES" sz="2400" dirty="0" smtClean="0">
                <a:latin typeface="Arial" charset="0"/>
                <a:cs typeface="Arial" charset="0"/>
              </a:rPr>
              <a:t>, donde la intervención pedagógica va encaminada a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promover el aprendizaje significativo </a:t>
            </a:r>
            <a:r>
              <a:rPr lang="es-ES" sz="2400" dirty="0" smtClean="0">
                <a:latin typeface="Arial" charset="0"/>
                <a:cs typeface="Arial" charset="0"/>
              </a:rPr>
              <a:t>de los niños/as de una manera intencional y reflexiva. </a:t>
            </a:r>
          </a:p>
          <a:p>
            <a:pPr marR="0" algn="just" eaLnBrk="1" hangingPunct="1">
              <a:lnSpc>
                <a:spcPct val="80000"/>
              </a:lnSpc>
              <a:buFontTx/>
              <a:buChar char="•"/>
            </a:pPr>
            <a:endParaRPr lang="es-ES" sz="2400" dirty="0" smtClean="0">
              <a:latin typeface="Arial" charset="0"/>
              <a:cs typeface="Arial" charset="0"/>
            </a:endParaRPr>
          </a:p>
          <a:p>
            <a:pPr marR="0" algn="just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400" dirty="0" smtClean="0">
                <a:latin typeface="Arial" charset="0"/>
                <a:cs typeface="Arial" charset="0"/>
              </a:rPr>
              <a:t>El proyecto puede surgir de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la curiosidad o interés de los niños </a:t>
            </a:r>
            <a:r>
              <a:rPr lang="es-ES" sz="2400" dirty="0" smtClean="0">
                <a:latin typeface="Arial" charset="0"/>
                <a:cs typeface="Arial" charset="0"/>
              </a:rPr>
              <a:t>o como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sugerencia del profesor</a:t>
            </a:r>
            <a:r>
              <a:rPr lang="es-ES" sz="2400" dirty="0" smtClean="0">
                <a:latin typeface="Arial" charset="0"/>
                <a:cs typeface="Arial" charset="0"/>
              </a:rPr>
              <a:t>.  </a:t>
            </a:r>
          </a:p>
          <a:p>
            <a:pPr marR="0" algn="just" eaLnBrk="1" hangingPunct="1">
              <a:lnSpc>
                <a:spcPct val="80000"/>
              </a:lnSpc>
            </a:pPr>
            <a:endParaRPr lang="es-ES" sz="2400" dirty="0" smtClean="0">
              <a:latin typeface="Arial" charset="0"/>
              <a:cs typeface="Arial" charset="0"/>
            </a:endParaRPr>
          </a:p>
          <a:p>
            <a:pPr marR="0" algn="just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400" dirty="0" smtClean="0">
                <a:latin typeface="Arial" charset="0"/>
                <a:cs typeface="Arial" charset="0"/>
              </a:rPr>
              <a:t>Según </a:t>
            </a:r>
            <a:r>
              <a:rPr lang="es-ES" sz="2400" dirty="0" err="1" smtClean="0">
                <a:latin typeface="Arial" charset="0"/>
                <a:cs typeface="Arial" charset="0"/>
              </a:rPr>
              <a:t>Kilpatrick</a:t>
            </a:r>
            <a:r>
              <a:rPr lang="es-ES" sz="2400" dirty="0" smtClean="0">
                <a:latin typeface="Arial" charset="0"/>
                <a:cs typeface="Arial" charset="0"/>
              </a:rPr>
              <a:t>, hay cuatro fases en la elaboración de un proyecto: la</a:t>
            </a:r>
            <a:r>
              <a:rPr lang="es-E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propuesta</a:t>
            </a:r>
            <a:r>
              <a:rPr lang="es-ES" sz="2400" dirty="0" smtClean="0">
                <a:latin typeface="Arial" charset="0"/>
                <a:cs typeface="Arial" charset="0"/>
              </a:rPr>
              <a:t>, la</a:t>
            </a:r>
            <a:r>
              <a:rPr lang="es-E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planificación</a:t>
            </a:r>
            <a:r>
              <a:rPr lang="es-ES" sz="2400" dirty="0" smtClean="0">
                <a:solidFill>
                  <a:srgbClr val="FFCC66"/>
                </a:solidFill>
                <a:latin typeface="Arial" charset="0"/>
                <a:cs typeface="Arial" charset="0"/>
              </a:rPr>
              <a:t>,</a:t>
            </a:r>
            <a:r>
              <a:rPr lang="es-ES" sz="2400" dirty="0" smtClean="0">
                <a:latin typeface="Arial" charset="0"/>
                <a:cs typeface="Arial" charset="0"/>
              </a:rPr>
              <a:t> la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elaboración</a:t>
            </a:r>
            <a:r>
              <a:rPr lang="es-ES" sz="2400" dirty="0" smtClean="0">
                <a:solidFill>
                  <a:srgbClr val="FFCC66"/>
                </a:solidFill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y la</a:t>
            </a:r>
            <a:r>
              <a:rPr lang="es-E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evaluación.</a:t>
            </a:r>
            <a:endParaRPr lang="es-ES" sz="2400" dirty="0" smtClean="0">
              <a:latin typeface="Arial" charset="0"/>
              <a:cs typeface="Arial" charset="0"/>
            </a:endParaRPr>
          </a:p>
          <a:p>
            <a:pPr marR="0" algn="just" eaLnBrk="1" hangingPunct="1">
              <a:lnSpc>
                <a:spcPct val="80000"/>
              </a:lnSpc>
            </a:pPr>
            <a:r>
              <a:rPr lang="es-ES" sz="2400" dirty="0" smtClean="0">
                <a:latin typeface="Arial" charset="0"/>
                <a:cs typeface="Arial" charset="0"/>
              </a:rPr>
              <a:t> </a:t>
            </a:r>
          </a:p>
          <a:p>
            <a:pPr marR="0" eaLnBrk="1" hangingPunct="1">
              <a:lnSpc>
                <a:spcPct val="80000"/>
              </a:lnSpc>
            </a:pPr>
            <a:endParaRPr lang="es-ES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88" y="214313"/>
            <a:ext cx="8372475" cy="59293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285720" y="857232"/>
          <a:ext cx="8572560" cy="600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Flecha izquierda"/>
          <p:cNvSpPr/>
          <p:nvPr/>
        </p:nvSpPr>
        <p:spPr>
          <a:xfrm flipH="1">
            <a:off x="3995738" y="1700213"/>
            <a:ext cx="857250" cy="7858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3" name="12 Flecha izquierda"/>
          <p:cNvSpPr/>
          <p:nvPr/>
        </p:nvSpPr>
        <p:spPr>
          <a:xfrm rot="5400000" flipH="1">
            <a:off x="6358731" y="2721769"/>
            <a:ext cx="788988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4" name="13 Flecha izquierda"/>
          <p:cNvSpPr/>
          <p:nvPr/>
        </p:nvSpPr>
        <p:spPr>
          <a:xfrm rot="5400000" flipH="1">
            <a:off x="5606257" y="4915694"/>
            <a:ext cx="614362" cy="6667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5" name="14 Flecha arriba"/>
          <p:cNvSpPr/>
          <p:nvPr/>
        </p:nvSpPr>
        <p:spPr>
          <a:xfrm>
            <a:off x="1571625" y="3214688"/>
            <a:ext cx="785813" cy="6429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6" name="15 Flecha arriba"/>
          <p:cNvSpPr/>
          <p:nvPr/>
        </p:nvSpPr>
        <p:spPr>
          <a:xfrm rot="19349391">
            <a:off x="3606800" y="5402263"/>
            <a:ext cx="785813" cy="6429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57158" y="142852"/>
            <a:ext cx="8382048" cy="6938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2800" b="1" dirty="0">
                <a:solidFill>
                  <a:srgbClr val="002060"/>
                </a:solidFill>
                <a:latin typeface="Arial Black" pitchFamily="34" charset="0"/>
              </a:rPr>
              <a:t>¿Qué es un proyecto?</a:t>
            </a:r>
            <a:r>
              <a:rPr lang="es-ES" sz="2800" dirty="0">
                <a:latin typeface="Arial Black" pitchFamily="34" charset="0"/>
              </a:rPr>
              <a:t/>
            </a:r>
            <a:br>
              <a:rPr lang="es-ES" sz="2800" dirty="0">
                <a:latin typeface="Arial Black" pitchFamily="34" charset="0"/>
              </a:rPr>
            </a:br>
            <a:endParaRPr lang="es-ES" sz="2800" b="1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/>
            </a:r>
            <a:br>
              <a:rPr lang="es-ES" smtClean="0"/>
            </a:br>
            <a:endParaRPr lang="es-ES" smtClean="0"/>
          </a:p>
        </p:txBody>
      </p:sp>
      <p:graphicFrame>
        <p:nvGraphicFramePr>
          <p:cNvPr id="4" name="3 Diagrama"/>
          <p:cNvGraphicFramePr/>
          <p:nvPr/>
        </p:nvGraphicFramePr>
        <p:xfrm>
          <a:off x="571440" y="857232"/>
          <a:ext cx="8572560" cy="600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Flecha izquierda"/>
          <p:cNvSpPr/>
          <p:nvPr/>
        </p:nvSpPr>
        <p:spPr>
          <a:xfrm>
            <a:off x="4067175" y="1844675"/>
            <a:ext cx="714375" cy="6429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8 Flecha abajo"/>
          <p:cNvSpPr/>
          <p:nvPr/>
        </p:nvSpPr>
        <p:spPr>
          <a:xfrm>
            <a:off x="6588125" y="3933825"/>
            <a:ext cx="785813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3" name="12 Flecha arriba"/>
          <p:cNvSpPr/>
          <p:nvPr/>
        </p:nvSpPr>
        <p:spPr>
          <a:xfrm rot="19175381">
            <a:off x="3687763" y="5527675"/>
            <a:ext cx="714375" cy="6429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5" name="14 Flecha arriba"/>
          <p:cNvSpPr/>
          <p:nvPr/>
        </p:nvSpPr>
        <p:spPr>
          <a:xfrm>
            <a:off x="1979613" y="3357563"/>
            <a:ext cx="714375" cy="6429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57158" y="142852"/>
            <a:ext cx="8382048" cy="6938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28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¿Qué es un proyecto?</a:t>
            </a:r>
            <a:endParaRPr lang="es-ES" sz="2800" b="1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90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2656"/>
            <a:ext cx="7489825" cy="122413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  <a:t>Propósito </a:t>
            </a:r>
            <a: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  <a:t>del método por proyectos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55577" y="1628775"/>
            <a:ext cx="7632848" cy="449738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endParaRPr lang="es-ES" sz="2400" dirty="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es-ES" sz="2400" dirty="0" smtClean="0">
                <a:latin typeface="Arial" charset="0"/>
                <a:cs typeface="Arial" charset="0"/>
              </a:rPr>
              <a:t>Plantea </a:t>
            </a:r>
            <a:r>
              <a:rPr lang="es-ES" sz="2400" dirty="0" smtClean="0">
                <a:latin typeface="Arial" charset="0"/>
                <a:cs typeface="Arial" charset="0"/>
              </a:rPr>
              <a:t>el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conocimiento como una elaboración activa </a:t>
            </a:r>
            <a:r>
              <a:rPr lang="es-ES" sz="2400" dirty="0" smtClean="0">
                <a:latin typeface="Arial" charset="0"/>
                <a:cs typeface="Arial" charset="0"/>
              </a:rPr>
              <a:t>por parte de los alumnos/as no como la mera recepción pasiva de una serie de datos. </a:t>
            </a:r>
          </a:p>
          <a:p>
            <a:pPr algn="just" eaLnBrk="1" hangingPunct="1">
              <a:buFont typeface="Wingdings 3" pitchFamily="18" charset="2"/>
              <a:buNone/>
            </a:pPr>
            <a:endParaRPr lang="es-ES" sz="2400" dirty="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es-ES" sz="2400" dirty="0" smtClean="0">
                <a:latin typeface="Arial" charset="0"/>
                <a:cs typeface="Arial" charset="0"/>
              </a:rPr>
              <a:t>Contempla los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contenidos como experiencias</a:t>
            </a:r>
            <a:r>
              <a:rPr lang="es-ES" sz="24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que se viven.</a:t>
            </a:r>
          </a:p>
          <a:p>
            <a:pPr algn="just" eaLnBrk="1" hangingPunct="1"/>
            <a:endParaRPr lang="es-ES" sz="2400" dirty="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es-ES" sz="2400" dirty="0" smtClean="0">
                <a:latin typeface="Arial" charset="0"/>
                <a:cs typeface="Arial" charset="0"/>
              </a:rPr>
              <a:t>Integrar las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actividades</a:t>
            </a:r>
            <a:r>
              <a:rPr lang="es-ES" sz="2400" dirty="0" smtClean="0">
                <a:solidFill>
                  <a:srgbClr val="FFCC66"/>
                </a:solidFill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que se desarrollan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en la escuela</a:t>
            </a:r>
            <a:r>
              <a:rPr lang="es-ES" sz="2400" dirty="0" smtClean="0">
                <a:latin typeface="Arial" charset="0"/>
                <a:cs typeface="Arial" charset="0"/>
              </a:rPr>
              <a:t> con las que se desarrollan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fuera</a:t>
            </a:r>
            <a:r>
              <a:rPr lang="es-E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</a:t>
            </a:r>
            <a:r>
              <a:rPr lang="es-ES" sz="2400" dirty="0" smtClean="0">
                <a:latin typeface="Arial" charset="0"/>
                <a:cs typeface="Arial" charset="0"/>
              </a:rPr>
              <a:t> </a:t>
            </a:r>
          </a:p>
          <a:p>
            <a:pPr algn="just" eaLnBrk="1" hangingPunct="1"/>
            <a:endParaRPr lang="es-ES" sz="2400" dirty="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Implicación de las familias</a:t>
            </a:r>
            <a:r>
              <a:rPr lang="es-E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en el proyecto. </a:t>
            </a:r>
          </a:p>
          <a:p>
            <a:pPr algn="just" eaLnBrk="1" hangingPunct="1"/>
            <a:endParaRPr lang="es-ES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45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791065"/>
              </p:ext>
            </p:extLst>
          </p:nvPr>
        </p:nvGraphicFramePr>
        <p:xfrm>
          <a:off x="755651" y="357188"/>
          <a:ext cx="7488757" cy="5475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778">
                  <a:extLst>
                    <a:ext uri="{9D8B030D-6E8A-4147-A177-3AD203B41FA5}"/>
                  </a:extLst>
                </a:gridCol>
                <a:gridCol w="4033979">
                  <a:extLst>
                    <a:ext uri="{9D8B030D-6E8A-4147-A177-3AD203B41FA5}"/>
                  </a:extLst>
                </a:gridCol>
              </a:tblGrid>
              <a:tr h="6400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>
                          <a:latin typeface="Arial" pitchFamily="34" charset="0"/>
                          <a:cs typeface="Arial" pitchFamily="34" charset="0"/>
                        </a:rPr>
                        <a:t>ENFOQUE TRADICIONAL</a:t>
                      </a:r>
                      <a:endParaRPr lang="es-ES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>
                          <a:latin typeface="Arial" pitchFamily="34" charset="0"/>
                          <a:cs typeface="Arial" pitchFamily="34" charset="0"/>
                        </a:rPr>
                        <a:t>PROYECTOS</a:t>
                      </a:r>
                      <a:endParaRPr lang="es-ES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  <a:tr h="796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Se siguen órdenes</a:t>
                      </a:r>
                      <a:r>
                        <a:rPr lang="es-E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del adulto.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Actividades de aprendizaje autodirigidas.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  <a:tr h="1430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Se memoriza y se repite para</a:t>
                      </a:r>
                      <a:r>
                        <a:rPr lang="es-E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descubrir.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Se escucha y se responde para comunicar y asumir responsabilidades. S</a:t>
                      </a:r>
                      <a:r>
                        <a:rPr lang="es-E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e aprende descubriendo.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  <a:tr h="1430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Se conocen los hechos, términos y contenidos.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Se comprenden los procesos. El porqué</a:t>
                      </a:r>
                      <a:r>
                        <a:rPr lang="es-E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de las cosas. Utilidad.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  <a:tr h="4206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Teórico.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Se aplica la teoría.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  <a:tr h="757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Se depende del docente.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Responsabilidad delegada(docente guía).</a:t>
                      </a:r>
                      <a:endParaRPr lang="es-E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26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  <a:t>¿</a:t>
            </a:r>
            <a:r>
              <a:rPr lang="es-ES" sz="4000" dirty="0" smtClean="0">
                <a:solidFill>
                  <a:srgbClr val="002060"/>
                </a:solidFill>
                <a:latin typeface="Arial Black" pitchFamily="34" charset="0"/>
              </a:rPr>
              <a:t>Por qué trabajar por proyectos?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00213"/>
            <a:ext cx="7489105" cy="41624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s-ES" sz="1800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sz="2400" dirty="0" smtClean="0">
                <a:latin typeface="Arial" charset="0"/>
                <a:cs typeface="Arial" charset="0"/>
              </a:rPr>
              <a:t>1.- Implica escuchar al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niño/a </a:t>
            </a:r>
            <a:r>
              <a:rPr lang="es-ES" sz="2400" dirty="0" smtClean="0">
                <a:latin typeface="Arial" charset="0"/>
                <a:cs typeface="Arial" charset="0"/>
              </a:rPr>
              <a:t>y hacerle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protagonista de su propio aprendizaje.</a:t>
            </a:r>
            <a:r>
              <a:rPr lang="es-E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2400" dirty="0" smtClean="0">
                <a:latin typeface="Arial" charset="0"/>
                <a:cs typeface="Arial" charset="0"/>
              </a:rPr>
              <a:t>2.- Hay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ilusión y motivación</a:t>
            </a:r>
            <a:r>
              <a:rPr lang="es-E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y el aprendizaje llega de modo natural.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2400" dirty="0" smtClean="0">
                <a:latin typeface="Arial" charset="0"/>
                <a:cs typeface="Arial" charset="0"/>
              </a:rPr>
              <a:t>3.- El niño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colabora con sus compañeros</a:t>
            </a:r>
            <a:r>
              <a:rPr lang="es-ES" sz="2400" dirty="0" smtClean="0">
                <a:latin typeface="Arial" charset="0"/>
                <a:cs typeface="Arial" charset="0"/>
              </a:rPr>
              <a:t>, aprender a escuchar y ser paciente, elige el tema  a investigar.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Se parte de sus intereses</a:t>
            </a:r>
            <a:r>
              <a:rPr lang="es-E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y su conocimiento.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2400" dirty="0" smtClean="0">
                <a:latin typeface="Arial" charset="0"/>
                <a:cs typeface="Arial" charset="0"/>
              </a:rPr>
              <a:t>4.-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Buscar información</a:t>
            </a:r>
            <a:r>
              <a:rPr lang="es-ES" sz="2400" dirty="0" smtClean="0">
                <a:latin typeface="Arial" charset="0"/>
                <a:cs typeface="Arial" charset="0"/>
              </a:rPr>
              <a:t>, critica lo que le gusta y lo que no. 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2400" dirty="0" smtClean="0">
                <a:latin typeface="Arial" charset="0"/>
                <a:cs typeface="Arial" charset="0"/>
              </a:rPr>
              <a:t>5.-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El docente se sale de los convencionalismos</a:t>
            </a:r>
            <a:r>
              <a:rPr lang="es-ES" sz="2400" dirty="0" smtClean="0">
                <a:latin typeface="Arial" charset="0"/>
                <a:cs typeface="Arial" charset="0"/>
              </a:rPr>
              <a:t>, diseñando nuevas formas de crear, de conocer…su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rol</a:t>
            </a:r>
            <a:r>
              <a:rPr lang="es-E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s-ES" sz="2400" dirty="0" smtClean="0">
                <a:latin typeface="Arial" charset="0"/>
                <a:cs typeface="Arial" charset="0"/>
              </a:rPr>
              <a:t>es el de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orientador, animador y consejero</a:t>
            </a:r>
            <a:r>
              <a:rPr lang="es-ES" sz="2400" dirty="0" smtClean="0">
                <a:latin typeface="Arial" charset="0"/>
                <a:cs typeface="Arial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2400" dirty="0" smtClean="0">
                <a:latin typeface="Arial" charset="0"/>
                <a:cs typeface="Arial" charset="0"/>
              </a:rPr>
              <a:t>6.- Es un método muy </a:t>
            </a:r>
            <a:r>
              <a:rPr lang="es-E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creativo.</a:t>
            </a:r>
            <a:r>
              <a:rPr lang="es-ES" sz="2400" dirty="0" smtClean="0">
                <a:solidFill>
                  <a:srgbClr val="FFCC66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16388" name="Picture 4" descr="C:\Users\Nuria\Desktop\4726533069_1b888e4e51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60350"/>
            <a:ext cx="1296987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9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</TotalTime>
  <Words>497</Words>
  <Application>Microsoft Office PowerPoint</Application>
  <PresentationFormat>Presentación en pantalla (4:3)</PresentationFormat>
  <Paragraphs>63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Chincheta</vt:lpstr>
      <vt:lpstr>Presentación de PowerPoint</vt:lpstr>
      <vt:lpstr>INTRODUCCIÓN</vt:lpstr>
      <vt:lpstr>             ¿Qué es un proyecto? </vt:lpstr>
      <vt:lpstr>      </vt:lpstr>
      <vt:lpstr>Presentación de PowerPoint</vt:lpstr>
      <vt:lpstr> Propósito del método por proyectos</vt:lpstr>
      <vt:lpstr>Presentación de PowerPoint</vt:lpstr>
      <vt:lpstr> ¿Por qué trabajar por proyectos?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</cp:revision>
  <dcterms:created xsi:type="dcterms:W3CDTF">2015-12-06T21:12:02Z</dcterms:created>
  <dcterms:modified xsi:type="dcterms:W3CDTF">2015-12-06T21:16:07Z</dcterms:modified>
</cp:coreProperties>
</file>