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9" r:id="rId3"/>
    <p:sldId id="275" r:id="rId4"/>
    <p:sldId id="276" r:id="rId5"/>
    <p:sldId id="278" r:id="rId6"/>
    <p:sldId id="279" r:id="rId7"/>
    <p:sldId id="280" r:id="rId8"/>
    <p:sldId id="281" r:id="rId9"/>
    <p:sldId id="258" r:id="rId10"/>
    <p:sldId id="256" r:id="rId11"/>
    <p:sldId id="270" r:id="rId12"/>
    <p:sldId id="257" r:id="rId13"/>
    <p:sldId id="267" r:id="rId14"/>
    <p:sldId id="262" r:id="rId15"/>
    <p:sldId id="272" r:id="rId16"/>
    <p:sldId id="269" r:id="rId17"/>
    <p:sldId id="271" r:id="rId18"/>
    <p:sldId id="264" r:id="rId19"/>
    <p:sldId id="263" r:id="rId20"/>
    <p:sldId id="268" r:id="rId21"/>
    <p:sldId id="261" r:id="rId22"/>
    <p:sldId id="260" r:id="rId23"/>
    <p:sldId id="265" r:id="rId24"/>
    <p:sldId id="266" r:id="rId25"/>
    <p:sldId id="273" r:id="rId26"/>
    <p:sldId id="282" r:id="rId27"/>
    <p:sldId id="274" r:id="rId28"/>
    <p:sldId id="2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14710-EEEB-4E7F-962C-0DCC242FD520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642E-154C-468A-B395-C47D589B25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8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642E-154C-468A-B395-C47D589B259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77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9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52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20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1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4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9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7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5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4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566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5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4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28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44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8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83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98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608A-6841-41FB-955F-A99F24AA9576}" type="datetimeFigureOut">
              <a:rPr lang="es-ES" smtClean="0"/>
              <a:t>16/10/2015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6D65-A6DD-40A4-BB92-2D32F102DF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2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6311-1CC8-4C6D-BD31-C33F22EAD0B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6D02-D29C-4775-B3A5-AC7357F3811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8lxGGx0R04&amp;feature=youtu.be" TargetMode="External"/><Relationship Id="rId2" Type="http://schemas.openxmlformats.org/officeDocument/2006/relationships/hyperlink" Target="http://www.youtube.com/watch?v=fJ8AIyxiuE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aciontelefonica.com/conferencias/escuela-educacion-disruptiva-2015/pedagogias-queer-y-formas-de-abordar-la-identidad-sexual-en-el-aula/" TargetMode="External"/><Relationship Id="rId2" Type="http://schemas.openxmlformats.org/officeDocument/2006/relationships/hyperlink" Target="https://www.ted.com/talks/monica_lewinsky_the_price_of_shame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dx.cat/bitstream/handle/10803/10721/VillaplanaRuiz;jsessionid=0BEB291B3497E68DE74965C69F4E2FDC.tdx2?sequence=1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3600" b="1" dirty="0" smtClean="0">
              <a:ln/>
              <a:solidFill>
                <a:srgbClr val="C00000"/>
              </a:solidFill>
            </a:endParaRP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¿Sexo / Género?</a:t>
            </a: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Hembra/ macho</a:t>
            </a: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Femenino/ masculino</a:t>
            </a:r>
          </a:p>
        </p:txBody>
      </p:sp>
    </p:spTree>
    <p:extLst>
      <p:ext uri="{BB962C8B-B14F-4D97-AF65-F5344CB8AC3E}">
        <p14:creationId xmlns:p14="http://schemas.microsoft.com/office/powerpoint/2010/main" val="300444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4400" b="1" dirty="0" smtClean="0">
              <a:ln/>
              <a:solidFill>
                <a:srgbClr val="C00000"/>
              </a:solidFill>
            </a:endParaRPr>
          </a:p>
          <a:p>
            <a:endParaRPr lang="es-ES" sz="4400" b="1" dirty="0">
              <a:ln/>
              <a:solidFill>
                <a:srgbClr val="C00000"/>
              </a:solidFill>
            </a:endParaRPr>
          </a:p>
          <a:p>
            <a:r>
              <a:rPr lang="es-ES" sz="4400" b="1" dirty="0" smtClean="0">
                <a:ln/>
                <a:solidFill>
                  <a:srgbClr val="C00000"/>
                </a:solidFill>
              </a:rPr>
              <a:t>En </a:t>
            </a:r>
            <a:r>
              <a:rPr lang="es-ES" sz="4400" b="1" dirty="0">
                <a:ln/>
                <a:solidFill>
                  <a:srgbClr val="C00000"/>
                </a:solidFill>
              </a:rPr>
              <a:t>1791 Olimpia de </a:t>
            </a:r>
            <a:r>
              <a:rPr lang="es-ES" sz="4400" b="1" dirty="0" err="1">
                <a:ln/>
                <a:solidFill>
                  <a:srgbClr val="C00000"/>
                </a:solidFill>
              </a:rPr>
              <a:t>Gouges</a:t>
            </a:r>
            <a:r>
              <a:rPr lang="es-ES" sz="4400" b="1" dirty="0">
                <a:ln/>
                <a:solidFill>
                  <a:srgbClr val="C00000"/>
                </a:solidFill>
              </a:rPr>
              <a:t> redactó la “Declaración de Derechos de la Mujer y de</a:t>
            </a:r>
          </a:p>
          <a:p>
            <a:r>
              <a:rPr lang="es-ES" sz="4400" b="1" dirty="0">
                <a:ln/>
                <a:solidFill>
                  <a:srgbClr val="C00000"/>
                </a:solidFill>
              </a:rPr>
              <a:t>la ciudadana” 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(pero fue guillotinada dos años después al ser considerada una conspiradora que había abandonado las virtudes de su propio sexo.</a:t>
            </a:r>
          </a:p>
        </p:txBody>
      </p:sp>
    </p:spTree>
    <p:extLst>
      <p:ext uri="{BB962C8B-B14F-4D97-AF65-F5344CB8AC3E}">
        <p14:creationId xmlns:p14="http://schemas.microsoft.com/office/powerpoint/2010/main" val="3708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es-ES" sz="4000" dirty="0" smtClean="0">
              <a:solidFill>
                <a:srgbClr val="C00000"/>
              </a:solidFill>
              <a:latin typeface="ArialNarrow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4000" dirty="0" smtClean="0">
                <a:solidFill>
                  <a:srgbClr val="C00000"/>
                </a:solidFill>
                <a:latin typeface="ArialNarrow"/>
              </a:rPr>
              <a:t>En </a:t>
            </a:r>
            <a:r>
              <a:rPr lang="es-ES" sz="4000" dirty="0">
                <a:solidFill>
                  <a:srgbClr val="C00000"/>
                </a:solidFill>
                <a:latin typeface="ArialNarrow"/>
              </a:rPr>
              <a:t>1949, Simone de </a:t>
            </a:r>
            <a:r>
              <a:rPr lang="es-ES" sz="4000" dirty="0" err="1">
                <a:solidFill>
                  <a:srgbClr val="C00000"/>
                </a:solidFill>
                <a:latin typeface="ArialNarrow"/>
              </a:rPr>
              <a:t>Beauvoir</a:t>
            </a:r>
            <a:r>
              <a:rPr lang="es-ES" sz="4000" dirty="0">
                <a:solidFill>
                  <a:srgbClr val="C00000"/>
                </a:solidFill>
                <a:latin typeface="ArialNarrow"/>
              </a:rPr>
              <a:t> había escrito su libro “El segundo sexo”, señalando que el hombre ha definido a la mujer como el lado oscuro de su ser, como complemento de menor valor. Acuñó allí la famosa frase</a:t>
            </a:r>
            <a:r>
              <a:rPr lang="es-ES" sz="5400" dirty="0">
                <a:solidFill>
                  <a:srgbClr val="C00000"/>
                </a:solidFill>
                <a:latin typeface="ArialNarrow"/>
              </a:rPr>
              <a:t> </a:t>
            </a:r>
            <a:r>
              <a:rPr lang="es-ES" sz="5400" b="1" dirty="0">
                <a:solidFill>
                  <a:srgbClr val="C00000"/>
                </a:solidFill>
                <a:latin typeface="ArialNarrow"/>
              </a:rPr>
              <a:t>“La mujer no nace, se hace”</a:t>
            </a:r>
            <a:r>
              <a:rPr lang="es-ES" sz="5400" dirty="0">
                <a:solidFill>
                  <a:srgbClr val="C00000"/>
                </a:solidFill>
                <a:latin typeface="ArialNarrow"/>
              </a:rPr>
              <a:t>,</a:t>
            </a:r>
            <a:endParaRPr lang="es-ES" sz="5400" dirty="0">
              <a:solidFill>
                <a:srgbClr val="C00000"/>
              </a:solidFill>
            </a:endParaRPr>
          </a:p>
          <a:p>
            <a:endParaRPr lang="es-ES" sz="8800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2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es-ES" sz="5400" b="1" dirty="0" smtClean="0">
                <a:ln/>
                <a:solidFill>
                  <a:srgbClr val="C00000"/>
                </a:solidFill>
              </a:rPr>
              <a:t>Patriarcado</a:t>
            </a:r>
          </a:p>
          <a:p>
            <a:pPr lvl="0"/>
            <a:endParaRPr lang="es-ES" sz="5400" b="1" dirty="0">
              <a:ln/>
              <a:solidFill>
                <a:srgbClr val="C00000"/>
              </a:solidFill>
            </a:endParaRPr>
          </a:p>
          <a:p>
            <a:pPr lvl="0"/>
            <a:r>
              <a:rPr lang="es-ES" sz="5400" b="1" dirty="0" smtClean="0">
                <a:ln/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ln/>
                <a:solidFill>
                  <a:srgbClr val="C00000"/>
                </a:solidFill>
              </a:rPr>
              <a:t>Kathe</a:t>
            </a:r>
            <a:r>
              <a:rPr lang="es-ES" sz="3600" b="1" dirty="0">
                <a:ln/>
                <a:solidFill>
                  <a:srgbClr val="C00000"/>
                </a:solidFill>
              </a:rPr>
              <a:t> </a:t>
            </a:r>
            <a:r>
              <a:rPr lang="es-ES" sz="3600" b="1" dirty="0" err="1">
                <a:ln/>
                <a:solidFill>
                  <a:srgbClr val="C00000"/>
                </a:solidFill>
              </a:rPr>
              <a:t>Millet</a:t>
            </a:r>
            <a:r>
              <a:rPr lang="es-ES" sz="3600" b="1" dirty="0">
                <a:ln/>
                <a:solidFill>
                  <a:srgbClr val="C00000"/>
                </a:solidFill>
              </a:rPr>
              <a:t> (1970) acuñó 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 </a:t>
            </a:r>
            <a:r>
              <a:rPr lang="es-ES" sz="3600" b="1" dirty="0">
                <a:ln/>
                <a:solidFill>
                  <a:srgbClr val="C00000"/>
                </a:solidFill>
              </a:rPr>
              <a:t>la noción de “patriarcado”</a:t>
            </a:r>
          </a:p>
          <a:p>
            <a:pPr lvl="0"/>
            <a:endParaRPr lang="es-ES" sz="5400" b="1" dirty="0">
              <a:ln/>
              <a:solidFill>
                <a:srgbClr val="C00000"/>
              </a:solidFill>
            </a:endParaRPr>
          </a:p>
          <a:p>
            <a:pPr lvl="0"/>
            <a:r>
              <a:rPr lang="es-ES" sz="3600" b="1" dirty="0">
                <a:ln/>
                <a:solidFill>
                  <a:srgbClr val="C00000"/>
                </a:solidFill>
              </a:rPr>
              <a:t>1976, Madrid, primera manifestación “Mujer, lucha por tu liberación”</a:t>
            </a:r>
          </a:p>
          <a:p>
            <a:endParaRPr lang="es-ES" sz="3600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600" b="1" dirty="0" smtClean="0">
                <a:ln/>
                <a:solidFill>
                  <a:srgbClr val="C00000"/>
                </a:solidFill>
              </a:rPr>
              <a:t>Mujer-casa</a:t>
            </a:r>
          </a:p>
          <a:p>
            <a:endParaRPr lang="es-ES" sz="88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4" y="1604625"/>
            <a:ext cx="6735096" cy="52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7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600" b="1" dirty="0">
                <a:ln/>
                <a:solidFill>
                  <a:srgbClr val="C00000"/>
                </a:solidFill>
              </a:rPr>
              <a:t>Estudios de Género y cultura visual 1970-80 se plantea la necesidad de estudiar a las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 mujeres en relación con los 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hombres y con el sistema 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social en que están insertos, 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el cual genera desigualdades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 y jerarquías de género. Esto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 es lo que en la academia se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 llaman los Estudios de 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Género.</a:t>
            </a:r>
          </a:p>
        </p:txBody>
      </p:sp>
    </p:spTree>
    <p:extLst>
      <p:ext uri="{BB962C8B-B14F-4D97-AF65-F5344CB8AC3E}">
        <p14:creationId xmlns:p14="http://schemas.microsoft.com/office/powerpoint/2010/main" val="335473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600" b="1" dirty="0">
                <a:ln/>
                <a:solidFill>
                  <a:srgbClr val="C00000"/>
                </a:solidFill>
              </a:rPr>
              <a:t>Historicidad del concepto “género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”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3600" b="1" dirty="0" smtClean="0">
                <a:ln/>
                <a:solidFill>
                  <a:srgbClr val="C00000"/>
                </a:solidFill>
              </a:rPr>
              <a:t>Los procesos sociales.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3600" b="1" dirty="0" smtClean="0">
                <a:ln/>
                <a:solidFill>
                  <a:srgbClr val="C00000"/>
                </a:solidFill>
              </a:rPr>
              <a:t>Movimientos feministas.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" sz="3600" b="1" dirty="0" smtClean="0">
                <a:ln/>
                <a:solidFill>
                  <a:srgbClr val="C00000"/>
                </a:solidFill>
              </a:rPr>
              <a:t>El </a:t>
            </a:r>
            <a:r>
              <a:rPr lang="es-ES" sz="3600" b="1" dirty="0">
                <a:ln/>
                <a:solidFill>
                  <a:srgbClr val="C00000"/>
                </a:solidFill>
              </a:rPr>
              <a:t>desarrollo de las ideas en el plano intelectual, provenientes de distintas disciplinas de las ciencias sociales y las humanidades, donde fueron tomando fuerza aquellas ideas de libertad e igualdad, fundamentalmente a partir de la Revolución Francesa.</a:t>
            </a:r>
          </a:p>
        </p:txBody>
      </p:sp>
    </p:spTree>
    <p:extLst>
      <p:ext uri="{BB962C8B-B14F-4D97-AF65-F5344CB8AC3E}">
        <p14:creationId xmlns:p14="http://schemas.microsoft.com/office/powerpoint/2010/main" val="38005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4000" b="1" dirty="0" smtClean="0">
              <a:ln/>
              <a:solidFill>
                <a:srgbClr val="C00000"/>
              </a:solidFill>
            </a:endParaRPr>
          </a:p>
          <a:p>
            <a:endParaRPr lang="es-ES" sz="4000" b="1" dirty="0">
              <a:ln/>
              <a:solidFill>
                <a:srgbClr val="C00000"/>
              </a:solidFill>
            </a:endParaRPr>
          </a:p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Está </a:t>
            </a:r>
            <a:r>
              <a:rPr lang="es-ES" sz="4000" b="1" dirty="0">
                <a:ln/>
                <a:solidFill>
                  <a:srgbClr val="C00000"/>
                </a:solidFill>
              </a:rPr>
              <a:t>ampliamente documentado que las relaciones de género y las definiciones de lo</a:t>
            </a:r>
          </a:p>
          <a:p>
            <a:r>
              <a:rPr lang="es-ES" sz="4000" b="1" dirty="0">
                <a:ln/>
                <a:solidFill>
                  <a:srgbClr val="C00000"/>
                </a:solidFill>
              </a:rPr>
              <a:t>femenino y lo masculino subordinan a las mujeres en la mayoría de las sociedades y</a:t>
            </a:r>
          </a:p>
          <a:p>
            <a:r>
              <a:rPr lang="es-ES" sz="4000" b="1" dirty="0">
                <a:ln/>
                <a:solidFill>
                  <a:srgbClr val="C00000"/>
                </a:solidFill>
              </a:rPr>
              <a:t>contextos culturales</a:t>
            </a:r>
            <a:r>
              <a:rPr lang="es-ES" sz="4000" b="1" dirty="0" smtClean="0">
                <a:ln/>
                <a:solidFill>
                  <a:srgbClr val="C00000"/>
                </a:solidFill>
              </a:rPr>
              <a:t>.</a:t>
            </a:r>
          </a:p>
          <a:p>
            <a:endParaRPr lang="es-ES" sz="4000" b="1" dirty="0" smtClean="0">
              <a:ln/>
              <a:solidFill>
                <a:srgbClr val="C00000"/>
              </a:solidFill>
            </a:endParaRPr>
          </a:p>
          <a:p>
            <a:r>
              <a:rPr lang="es-ES" sz="4000" b="1" dirty="0" smtClean="0">
                <a:ln/>
                <a:solidFill>
                  <a:srgbClr val="C00000"/>
                </a:solidFill>
              </a:rPr>
              <a:t> </a:t>
            </a:r>
            <a:r>
              <a:rPr lang="es-ES" sz="4000" b="1" dirty="0">
                <a:ln/>
                <a:solidFill>
                  <a:srgbClr val="C00000"/>
                </a:solidFill>
              </a:rPr>
              <a:t>El género es aprendido, no es “natural”, no se “nace” con él, se aprende.</a:t>
            </a:r>
          </a:p>
          <a:p>
            <a:endParaRPr lang="es-ES" sz="4000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600" b="1" dirty="0" smtClean="0">
                <a:ln/>
                <a:solidFill>
                  <a:srgbClr val="C00000"/>
                </a:solidFill>
              </a:rPr>
              <a:t>Interior </a:t>
            </a:r>
            <a:r>
              <a:rPr lang="es-ES" sz="3600" b="1" dirty="0" err="1" smtClean="0">
                <a:ln/>
                <a:solidFill>
                  <a:srgbClr val="C00000"/>
                </a:solidFill>
              </a:rPr>
              <a:t>scroll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   </a:t>
            </a:r>
            <a:r>
              <a:rPr lang="es-ES" sz="3600" b="1" dirty="0" err="1" smtClean="0">
                <a:ln/>
                <a:solidFill>
                  <a:srgbClr val="C00000"/>
                </a:solidFill>
              </a:rPr>
              <a:t>Carolee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 </a:t>
            </a:r>
            <a:r>
              <a:rPr lang="es-ES" sz="3600" b="1" dirty="0" err="1" smtClean="0">
                <a:ln/>
                <a:solidFill>
                  <a:srgbClr val="C00000"/>
                </a:solidFill>
              </a:rPr>
              <a:t>Schneemann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 1975</a:t>
            </a:r>
            <a:endParaRPr lang="es-ES" sz="88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5" y="1484027"/>
            <a:ext cx="8168472" cy="53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600" b="1" dirty="0" err="1" smtClean="0">
                <a:ln/>
                <a:solidFill>
                  <a:srgbClr val="C00000"/>
                </a:solidFill>
              </a:rPr>
              <a:t>Ives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 Klein      antropometrías</a:t>
            </a:r>
            <a:endParaRPr lang="es-ES" sz="88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131"/>
            <a:ext cx="6075559" cy="4009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01" y="824459"/>
            <a:ext cx="6015999" cy="37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600" b="1" dirty="0">
                <a:ln/>
                <a:solidFill>
                  <a:srgbClr val="C00000"/>
                </a:solidFill>
              </a:rPr>
              <a:t>La Declaración Universal de los Derechos Humanos, aprobada en 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1948</a:t>
            </a:r>
          </a:p>
          <a:p>
            <a:r>
              <a:rPr lang="es-ES" sz="3600" b="1" dirty="0">
                <a:ln/>
                <a:solidFill>
                  <a:srgbClr val="C00000"/>
                </a:solidFill>
              </a:rPr>
              <a:t>en su artículo 1º señala: “Todos los seres humanos nacen libres e iguales en dignidad y derechos…”, y en el artículo 2: “Toda persona tiene todos los derechos y libertades proclamados en esta Declaración, sin distinción alguna de raza, color, sexo, idioma, religión, opinión política o de cualquier otra índole, origen nacional o social, posición económica, nacimiento o cualquier otra condición.” </a:t>
            </a:r>
            <a:endParaRPr lang="es-ES" sz="3600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3600" b="1" dirty="0" smtClean="0">
              <a:ln/>
              <a:solidFill>
                <a:srgbClr val="C00000"/>
              </a:solidFill>
            </a:endParaRP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¿Sexo / Género?</a:t>
            </a:r>
            <a:endParaRPr lang="es-ES" sz="5400" b="1" dirty="0">
              <a:ln/>
              <a:solidFill>
                <a:srgbClr val="C00000"/>
              </a:solidFill>
            </a:endParaRPr>
          </a:p>
          <a:p>
            <a:r>
              <a:rPr lang="es-ES" sz="5400" b="1" dirty="0">
                <a:ln/>
                <a:solidFill>
                  <a:srgbClr val="C00000"/>
                </a:solidFill>
              </a:rPr>
              <a:t>categoría sexual: heterosexual, homosexual, bisexual, transexual, </a:t>
            </a:r>
            <a:r>
              <a:rPr lang="es-ES" sz="5400" b="1" dirty="0" smtClean="0">
                <a:ln/>
                <a:solidFill>
                  <a:srgbClr val="C00000"/>
                </a:solidFill>
              </a:rPr>
              <a:t>intersexual…</a:t>
            </a: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Gais, lesbiana, homosexual, transexual, hermafrodita..</a:t>
            </a: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Homofobia</a:t>
            </a:r>
          </a:p>
        </p:txBody>
      </p:sp>
    </p:spTree>
    <p:extLst>
      <p:ext uri="{BB962C8B-B14F-4D97-AF65-F5344CB8AC3E}">
        <p14:creationId xmlns:p14="http://schemas.microsoft.com/office/powerpoint/2010/main" val="308797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8800" b="1" dirty="0" smtClean="0">
                <a:ln/>
                <a:solidFill>
                  <a:srgbClr val="C00000"/>
                </a:solidFill>
              </a:rPr>
              <a:t>E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quidad de género, declaración del Milenio (2000)</a:t>
            </a:r>
          </a:p>
          <a:p>
            <a:r>
              <a:rPr lang="es-ES" sz="3600" dirty="0" smtClean="0">
                <a:solidFill>
                  <a:prstClr val="black">
                    <a:tint val="75000"/>
                  </a:prstClr>
                </a:solidFill>
                <a:latin typeface="ArialNarrow"/>
              </a:rPr>
              <a:t>respeto </a:t>
            </a:r>
            <a:r>
              <a:rPr lang="es-ES" sz="3600" dirty="0">
                <a:solidFill>
                  <a:prstClr val="black">
                    <a:tint val="75000"/>
                  </a:prstClr>
                </a:solidFill>
                <a:latin typeface="ArialNarrow"/>
              </a:rPr>
              <a:t>de los derechos </a:t>
            </a:r>
            <a:r>
              <a:rPr lang="es-ES" sz="3600" b="1" dirty="0">
                <a:solidFill>
                  <a:prstClr val="black">
                    <a:tint val="75000"/>
                  </a:prstClr>
                </a:solidFill>
                <a:latin typeface="ArialNarrow"/>
              </a:rPr>
              <a:t>humanos…sin distinciones por motivo de raza, sexo, idioma o religión, y se comprometen a promover la igualdad entre los sexos y la autonomía de la </a:t>
            </a:r>
            <a:r>
              <a:rPr lang="es-ES" sz="3600" b="1" dirty="0" smtClean="0">
                <a:solidFill>
                  <a:prstClr val="black">
                    <a:tint val="75000"/>
                  </a:prstClr>
                </a:solidFill>
                <a:latin typeface="ArialNarrow"/>
              </a:rPr>
              <a:t>mujer</a:t>
            </a:r>
            <a:endParaRPr lang="es-ES" sz="3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4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4800" b="1" dirty="0" smtClean="0">
                <a:ln/>
                <a:solidFill>
                  <a:srgbClr val="C00000"/>
                </a:solidFill>
              </a:rPr>
              <a:t>Artículo 153 de la Constitución se condena el maltrato.</a:t>
            </a:r>
          </a:p>
          <a:p>
            <a:endParaRPr lang="es-ES" sz="4800" b="1" dirty="0" smtClean="0">
              <a:ln/>
              <a:solidFill>
                <a:srgbClr val="C00000"/>
              </a:solidFill>
            </a:endParaRPr>
          </a:p>
          <a:p>
            <a:r>
              <a:rPr lang="es-ES" sz="3600" b="1" dirty="0" smtClean="0">
                <a:ln/>
                <a:solidFill>
                  <a:srgbClr val="C00000"/>
                </a:solidFill>
              </a:rPr>
              <a:t>.   Sigma Dos M. de Trabajo, 1999: 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4,2% de las mujeres mayores de 18 años (650.000 entre 15.028.000) se declaran maltratadas.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3600" b="1" dirty="0" smtClean="0">
                <a:ln/>
                <a:solidFill>
                  <a:srgbClr val="C00000"/>
                </a:solidFill>
              </a:rPr>
              <a:t>12,4% “técnicamente” maltratadas (1.865.000 mujeres)</a:t>
            </a:r>
          </a:p>
        </p:txBody>
      </p:sp>
    </p:spTree>
    <p:extLst>
      <p:ext uri="{BB962C8B-B14F-4D97-AF65-F5344CB8AC3E}">
        <p14:creationId xmlns:p14="http://schemas.microsoft.com/office/powerpoint/2010/main" val="374388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600" b="1" dirty="0" smtClean="0">
                <a:ln/>
                <a:solidFill>
                  <a:srgbClr val="C00000"/>
                </a:solidFill>
              </a:rPr>
              <a:t>Arte denuncia 1970 Ana </a:t>
            </a:r>
            <a:r>
              <a:rPr lang="es-ES" sz="3600" b="1" dirty="0">
                <a:ln/>
                <a:solidFill>
                  <a:srgbClr val="C00000"/>
                </a:solidFill>
              </a:rPr>
              <a:t>M</a:t>
            </a:r>
            <a:r>
              <a:rPr lang="es-ES" sz="3600" b="1" dirty="0" smtClean="0">
                <a:ln/>
                <a:solidFill>
                  <a:srgbClr val="C00000"/>
                </a:solidFill>
              </a:rPr>
              <a:t>endieta</a:t>
            </a:r>
            <a:endParaRPr lang="es-ES" sz="88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9" y="1533094"/>
            <a:ext cx="9508761" cy="53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8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600" b="1" dirty="0" smtClean="0">
                <a:ln/>
                <a:solidFill>
                  <a:srgbClr val="C00000"/>
                </a:solidFill>
              </a:rPr>
              <a:t>Arte denuncia: Suzanne </a:t>
            </a:r>
            <a:r>
              <a:rPr lang="es-ES" sz="3600" b="1" dirty="0" err="1" smtClean="0">
                <a:ln/>
                <a:solidFill>
                  <a:srgbClr val="C00000"/>
                </a:solidFill>
              </a:rPr>
              <a:t>Lacy</a:t>
            </a:r>
            <a:endParaRPr lang="es-ES" sz="88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785"/>
            <a:ext cx="5840362" cy="47172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33" y="2140785"/>
            <a:ext cx="6073667" cy="47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7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600" b="1" dirty="0" smtClean="0">
                <a:ln/>
                <a:solidFill>
                  <a:srgbClr val="C00000"/>
                </a:solidFill>
                <a:hlinkClick r:id="rId2"/>
              </a:rPr>
              <a:t>Anuncios publicitarios de género:</a:t>
            </a:r>
          </a:p>
          <a:p>
            <a:r>
              <a:rPr lang="es-ES" b="1" dirty="0" smtClean="0">
                <a:ln/>
                <a:solidFill>
                  <a:srgbClr val="C00000"/>
                </a:solidFill>
                <a:hlinkClick r:id="rId2"/>
              </a:rPr>
              <a:t>http</a:t>
            </a:r>
            <a:r>
              <a:rPr lang="es-ES" b="1" dirty="0">
                <a:ln/>
                <a:solidFill>
                  <a:srgbClr val="C00000"/>
                </a:solidFill>
                <a:hlinkClick r:id="rId2"/>
              </a:rPr>
              <a:t>://</a:t>
            </a:r>
            <a:r>
              <a:rPr lang="es-ES" b="1" dirty="0" smtClean="0">
                <a:ln/>
                <a:solidFill>
                  <a:srgbClr val="C00000"/>
                </a:solidFill>
                <a:hlinkClick r:id="rId2"/>
              </a:rPr>
              <a:t>www.youtube.com/watch?v=fJ8AIyxiuEI</a:t>
            </a:r>
            <a:r>
              <a:rPr lang="es-ES" b="1" dirty="0" smtClean="0">
                <a:ln/>
                <a:solidFill>
                  <a:srgbClr val="C00000"/>
                </a:solidFill>
              </a:rPr>
              <a:t> </a:t>
            </a:r>
          </a:p>
          <a:p>
            <a:r>
              <a:rPr lang="es-ES" b="1" dirty="0" smtClean="0">
                <a:ln/>
                <a:solidFill>
                  <a:srgbClr val="C00000"/>
                </a:solidFill>
                <a:hlinkClick r:id="rId3"/>
              </a:rPr>
              <a:t>http</a:t>
            </a:r>
            <a:r>
              <a:rPr lang="es-ES" b="1" dirty="0">
                <a:ln/>
                <a:solidFill>
                  <a:srgbClr val="C00000"/>
                </a:solidFill>
                <a:hlinkClick r:id="rId3"/>
              </a:rPr>
              <a:t>://</a:t>
            </a:r>
            <a:r>
              <a:rPr lang="es-ES" b="1" dirty="0" smtClean="0">
                <a:ln/>
                <a:solidFill>
                  <a:srgbClr val="C00000"/>
                </a:solidFill>
                <a:hlinkClick r:id="rId3"/>
              </a:rPr>
              <a:t>www.youtube.com/watch?v=Q8lxGGx0R04&amp;feature=youtu.be</a:t>
            </a:r>
            <a:r>
              <a:rPr lang="es-ES" b="1" dirty="0" smtClean="0">
                <a:ln/>
                <a:solidFill>
                  <a:srgbClr val="C00000"/>
                </a:solidFill>
              </a:rPr>
              <a:t> </a:t>
            </a:r>
            <a:endParaRPr lang="es-ES" b="1" dirty="0">
              <a:ln/>
              <a:solidFill>
                <a:srgbClr val="C00000"/>
              </a:solidFill>
            </a:endParaRPr>
          </a:p>
          <a:p>
            <a:endParaRPr lang="es-ES" sz="3600" b="1" dirty="0">
              <a:ln/>
              <a:solidFill>
                <a:srgbClr val="C00000"/>
              </a:solidFill>
            </a:endParaRPr>
          </a:p>
          <a:p>
            <a:endParaRPr lang="es-ES" sz="3600" b="1" dirty="0" smtClean="0">
              <a:ln/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095" y="2381250"/>
            <a:ext cx="6104659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s-ES" sz="3600" b="1" dirty="0" smtClean="0">
                <a:ln/>
                <a:solidFill>
                  <a:srgbClr val="C00000"/>
                </a:solidFill>
              </a:rPr>
              <a:t>Modos y pedagogías para abordar la identidad sexual en las aulas:</a:t>
            </a:r>
          </a:p>
          <a:p>
            <a:pPr algn="l"/>
            <a:endParaRPr lang="es-ES" sz="3600" b="1" dirty="0">
              <a:ln/>
              <a:solidFill>
                <a:srgbClr val="C00000"/>
              </a:solidFill>
            </a:endParaRPr>
          </a:p>
          <a:p>
            <a:pPr algn="l"/>
            <a:r>
              <a:rPr lang="es-ES" sz="3200" b="1" dirty="0">
                <a:ln/>
                <a:solidFill>
                  <a:srgbClr val="C00000"/>
                </a:solidFill>
                <a:hlinkClick r:id="rId2"/>
              </a:rPr>
              <a:t>https://</a:t>
            </a:r>
            <a:r>
              <a:rPr lang="es-ES" sz="3200" b="1" dirty="0" smtClean="0">
                <a:ln/>
                <a:solidFill>
                  <a:srgbClr val="C00000"/>
                </a:solidFill>
                <a:hlinkClick r:id="rId2"/>
              </a:rPr>
              <a:t>www.ted.com/talks/monica_lewinsky_the_price_of_shame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 </a:t>
            </a:r>
          </a:p>
          <a:p>
            <a:pPr algn="l"/>
            <a:endParaRPr lang="es-ES" b="1" dirty="0">
              <a:ln/>
              <a:solidFill>
                <a:srgbClr val="C00000"/>
              </a:solidFill>
            </a:endParaRPr>
          </a:p>
          <a:p>
            <a:pPr algn="l"/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http://www.fundaciontelefonica.com/conferencias/escuela-educacion-disruptiva-2015/pedagogias-queer-y-formas-de-abordar-la-identidad-sexual-en-el-aula/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5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200" b="1" dirty="0">
                <a:ln/>
                <a:solidFill>
                  <a:srgbClr val="C00000"/>
                </a:solidFill>
              </a:rPr>
              <a:t> Modelo occidental predominante de identidades de género (el deber ser)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es-ES" sz="1800" b="1" dirty="0" smtClean="0">
              <a:solidFill>
                <a:prstClr val="black">
                  <a:tint val="75000"/>
                </a:prstClr>
              </a:solidFill>
              <a:latin typeface="ArialNarrow-Bold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es-ES" sz="1800" b="1" dirty="0">
              <a:solidFill>
                <a:prstClr val="black">
                  <a:tint val="75000"/>
                </a:prstClr>
              </a:solidFill>
              <a:latin typeface="ArialNarrow-Bold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600" b="1" u="sng" dirty="0">
                <a:solidFill>
                  <a:srgbClr val="C00000"/>
                </a:solidFill>
                <a:latin typeface="ArialNarrow-Bold"/>
              </a:rPr>
              <a:t>Mujer / Femenino                            </a:t>
            </a:r>
            <a:r>
              <a:rPr lang="es-ES" sz="2600" b="1" u="sng" dirty="0" smtClean="0">
                <a:solidFill>
                  <a:srgbClr val="C00000"/>
                </a:solidFill>
                <a:latin typeface="ArialNarrow-Bold"/>
              </a:rPr>
              <a:t>                </a:t>
            </a:r>
            <a:r>
              <a:rPr lang="es-ES" sz="2600" b="1" u="sng" dirty="0">
                <a:solidFill>
                  <a:srgbClr val="C00000"/>
                </a:solidFill>
                <a:latin typeface="ArialNarrow-Bold"/>
              </a:rPr>
              <a:t>Hombre / Masculino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es-ES" sz="1800" b="1" u="sng" dirty="0">
              <a:solidFill>
                <a:prstClr val="black"/>
              </a:solidFill>
              <a:latin typeface="ArialNarrow-Bold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endParaRPr lang="es-ES" sz="1800" b="1" dirty="0" smtClean="0">
              <a:solidFill>
                <a:prstClr val="black">
                  <a:tint val="75000"/>
                </a:prstClr>
              </a:solidFill>
              <a:latin typeface="ArialNarrow-Bold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b="1" dirty="0" smtClean="0">
                <a:solidFill>
                  <a:srgbClr val="C00000"/>
                </a:solidFill>
                <a:latin typeface="ArialNarrow-Bold"/>
              </a:rPr>
              <a:t>Roles </a:t>
            </a:r>
            <a:r>
              <a:rPr lang="es-ES" sz="2200" b="1" dirty="0">
                <a:solidFill>
                  <a:srgbClr val="C00000"/>
                </a:solidFill>
                <a:latin typeface="ArialNarrow-Bold"/>
              </a:rPr>
              <a:t>o Papeles Definidos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Trabajo Reproductivo no remunerado              Trabajo Productivo  remunerado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“Dueña de casa”/ “Madre/esposa”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Ser para otros Objeto                                        Ser para sí  Sujeto Proveedor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b="1" dirty="0">
                <a:solidFill>
                  <a:srgbClr val="C00000"/>
                </a:solidFill>
                <a:latin typeface="ArialNarrow-Bold"/>
              </a:rPr>
              <a:t>                                           Espacios Definidos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i="1" dirty="0">
                <a:solidFill>
                  <a:srgbClr val="C00000"/>
                </a:solidFill>
                <a:latin typeface="ArialNarrow-Italic"/>
              </a:rPr>
              <a:t>Esfera del Cuidado                                             Esfera del Mercado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Esfera doméstica – privada                                Esfera pública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Naturaleza                                                          Cultura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b="1" dirty="0">
                <a:solidFill>
                  <a:srgbClr val="C00000"/>
                </a:solidFill>
                <a:latin typeface="ArialNarrow-Bold"/>
              </a:rPr>
              <a:t>                                                 Estereotipos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Subjetiva Dependiente Pasiva,                           Objetivo Independiente , espectador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</a:pPr>
            <a:r>
              <a:rPr lang="es-ES" sz="2200" dirty="0">
                <a:solidFill>
                  <a:srgbClr val="C00000"/>
                </a:solidFill>
                <a:latin typeface="ArialNarrow"/>
              </a:rPr>
              <a:t>                                                                             Activo/   ejecutor</a:t>
            </a:r>
            <a:endParaRPr lang="es-ES" sz="2200" dirty="0">
              <a:solidFill>
                <a:srgbClr val="C00000"/>
              </a:solidFill>
            </a:endParaRPr>
          </a:p>
          <a:p>
            <a:endParaRPr lang="es-ES" sz="3600" b="1" dirty="0">
              <a:ln/>
              <a:solidFill>
                <a:srgbClr val="C00000"/>
              </a:solidFill>
            </a:endParaRPr>
          </a:p>
          <a:p>
            <a:endParaRPr lang="es-ES" sz="3600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Práctica </a:t>
            </a:r>
            <a:r>
              <a:rPr lang="es-ES" sz="4000" b="1" dirty="0" smtClean="0">
                <a:solidFill>
                  <a:srgbClr val="FF0000"/>
                </a:solidFill>
              </a:rPr>
              <a:t>voluntaria individual</a:t>
            </a:r>
            <a:r>
              <a:rPr lang="es-ES" sz="4000" dirty="0" smtClean="0">
                <a:solidFill>
                  <a:srgbClr val="FF0000"/>
                </a:solidFill>
              </a:rPr>
              <a:t>: </a:t>
            </a:r>
            <a:r>
              <a:rPr lang="es-ES" sz="4000" dirty="0" smtClean="0">
                <a:solidFill>
                  <a:srgbClr val="FF0000"/>
                </a:solidFill>
              </a:rPr>
              <a:t>Recopilar una imagen (de anuncio, publicidad, libre,..) donde se plantee un “problema-pregunta” de género que consideres significativo para trabajar en el colegio. </a:t>
            </a:r>
            <a:endParaRPr lang="es-E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3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3600" b="1" dirty="0" smtClean="0">
              <a:ln/>
              <a:solidFill>
                <a:srgbClr val="C00000"/>
              </a:solidFill>
            </a:endParaRP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Diversidad sexual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3" y="3048000"/>
            <a:ext cx="7334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3600" b="1" dirty="0" smtClean="0">
              <a:ln/>
              <a:solidFill>
                <a:srgbClr val="C00000"/>
              </a:solidFill>
            </a:endParaRP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Diversidad sexual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03" y="2848131"/>
            <a:ext cx="5868101" cy="40098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59" y="3162926"/>
            <a:ext cx="6448041" cy="36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4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5400" b="1" dirty="0" smtClean="0">
                <a:ln/>
                <a:solidFill>
                  <a:srgbClr val="C00000"/>
                </a:solidFill>
              </a:rPr>
              <a:t>Diversidad sexual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833"/>
            <a:ext cx="4107305" cy="5365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46" y="817721"/>
            <a:ext cx="4337154" cy="60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5400" b="1" dirty="0" smtClean="0">
                <a:ln/>
                <a:solidFill>
                  <a:srgbClr val="C00000"/>
                </a:solidFill>
              </a:rPr>
              <a:t>Diversidad sexual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63" y="959370"/>
            <a:ext cx="7036437" cy="58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5400" b="1" dirty="0" smtClean="0">
                <a:ln/>
                <a:solidFill>
                  <a:srgbClr val="C00000"/>
                </a:solidFill>
              </a:rPr>
              <a:t>Diversidad sexual:</a:t>
            </a:r>
          </a:p>
          <a:p>
            <a:pPr algn="l"/>
            <a:endParaRPr lang="es-ES" sz="5400" b="1" dirty="0">
              <a:ln/>
              <a:solidFill>
                <a:srgbClr val="C00000"/>
              </a:solidFill>
            </a:endParaRPr>
          </a:p>
          <a:p>
            <a:r>
              <a:rPr lang="es-ES" sz="5400" b="1" dirty="0" smtClean="0">
                <a:ln/>
                <a:solidFill>
                  <a:srgbClr val="C00000"/>
                </a:solidFill>
              </a:rPr>
              <a:t>       ¿  SOY NORMAL?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74" y="3417757"/>
            <a:ext cx="7327270" cy="34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s-ES" sz="4800" b="1" dirty="0" smtClean="0">
              <a:ln/>
              <a:solidFill>
                <a:srgbClr val="C00000"/>
              </a:solidFill>
            </a:endParaRPr>
          </a:p>
          <a:p>
            <a:endParaRPr lang="es-ES" sz="4800" b="1" dirty="0">
              <a:ln/>
              <a:solidFill>
                <a:srgbClr val="C00000"/>
              </a:solidFill>
            </a:endParaRPr>
          </a:p>
          <a:p>
            <a:r>
              <a:rPr lang="es-ES" sz="4800" b="1" dirty="0" smtClean="0">
                <a:ln/>
                <a:solidFill>
                  <a:srgbClr val="C00000"/>
                </a:solidFill>
              </a:rPr>
              <a:t>El género </a:t>
            </a:r>
            <a:r>
              <a:rPr lang="es-ES" sz="4000" b="1" dirty="0" smtClean="0">
                <a:ln/>
                <a:solidFill>
                  <a:srgbClr val="C00000"/>
                </a:solidFill>
              </a:rPr>
              <a:t>es una construcción social basada en la repetición de acciones, una forma de utilizar el cuerpo, una relación con el lenguaje, una forma de uso del espacio, una forma de consumir y una forma de interrelacionarse.</a:t>
            </a:r>
          </a:p>
        </p:txBody>
      </p:sp>
    </p:spTree>
    <p:extLst>
      <p:ext uri="{BB962C8B-B14F-4D97-AF65-F5344CB8AC3E}">
        <p14:creationId xmlns:p14="http://schemas.microsoft.com/office/powerpoint/2010/main" val="29992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55418"/>
            <a:ext cx="12192000" cy="87987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TEMA 5.3 Género y Cultura visual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824459"/>
            <a:ext cx="12192000" cy="60335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s-ES" sz="3200" b="1" dirty="0" smtClean="0">
                <a:ln/>
                <a:solidFill>
                  <a:srgbClr val="C00000"/>
                </a:solidFill>
              </a:rPr>
              <a:t>Autores entre otros:</a:t>
            </a:r>
          </a:p>
          <a:p>
            <a:pPr algn="l"/>
            <a:r>
              <a:rPr lang="es-ES" sz="3200" b="1" dirty="0" err="1" smtClean="0">
                <a:ln/>
                <a:solidFill>
                  <a:srgbClr val="C00000"/>
                </a:solidFill>
              </a:rPr>
              <a:t>Pateman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 (1995), El contrato sexual.</a:t>
            </a:r>
          </a:p>
          <a:p>
            <a:pPr algn="l"/>
            <a:r>
              <a:rPr lang="es-ES" sz="3200" b="1" dirty="0" smtClean="0">
                <a:ln/>
                <a:solidFill>
                  <a:srgbClr val="C00000"/>
                </a:solidFill>
              </a:rPr>
              <a:t>Griselda </a:t>
            </a:r>
            <a:r>
              <a:rPr lang="es-ES" sz="3200" b="1" dirty="0" err="1" smtClean="0">
                <a:ln/>
                <a:solidFill>
                  <a:srgbClr val="C00000"/>
                </a:solidFill>
              </a:rPr>
              <a:t>Pollock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 (1996) hace una Teoría crítica del arte y cultura visual.</a:t>
            </a:r>
          </a:p>
          <a:p>
            <a:pPr algn="l"/>
            <a:r>
              <a:rPr lang="es-ES" sz="3200" b="1" dirty="0" err="1" smtClean="0">
                <a:ln/>
                <a:solidFill>
                  <a:srgbClr val="C00000"/>
                </a:solidFill>
              </a:rPr>
              <a:t>Nawal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 al </a:t>
            </a:r>
            <a:r>
              <a:rPr lang="es-ES" sz="3200" b="1" dirty="0" err="1" smtClean="0">
                <a:ln/>
                <a:solidFill>
                  <a:srgbClr val="C00000"/>
                </a:solidFill>
              </a:rPr>
              <a:t>Saadawi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: “La mujer y el sexo” (1972). </a:t>
            </a:r>
            <a:r>
              <a:rPr lang="es-ES" b="1" dirty="0" smtClean="0">
                <a:ln/>
                <a:solidFill>
                  <a:srgbClr val="C00000"/>
                </a:solidFill>
              </a:rPr>
              <a:t>Lo importante es la </a:t>
            </a:r>
            <a:r>
              <a:rPr lang="es-ES" sz="3200" b="1" dirty="0" smtClean="0">
                <a:ln/>
                <a:solidFill>
                  <a:srgbClr val="FF0000"/>
                </a:solidFill>
              </a:rPr>
              <a:t>mente</a:t>
            </a:r>
            <a:r>
              <a:rPr lang="es-ES" b="1" dirty="0" smtClean="0">
                <a:ln/>
                <a:solidFill>
                  <a:srgbClr val="C00000"/>
                </a:solidFill>
              </a:rPr>
              <a:t>.</a:t>
            </a:r>
          </a:p>
          <a:p>
            <a:pPr algn="l"/>
            <a:r>
              <a:rPr lang="es-ES" sz="3200" b="1" dirty="0">
                <a:ln/>
                <a:solidFill>
                  <a:srgbClr val="C00000"/>
                </a:solidFill>
              </a:rPr>
              <a:t>I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deología y aparatos ideológicos del estado. (1969) </a:t>
            </a:r>
            <a:r>
              <a:rPr lang="es-ES" sz="3200" b="1" dirty="0" err="1" smtClean="0">
                <a:ln/>
                <a:solidFill>
                  <a:srgbClr val="C00000"/>
                </a:solidFill>
              </a:rPr>
              <a:t>Althusser</a:t>
            </a:r>
            <a:r>
              <a:rPr lang="es-ES" sz="3200" b="1" dirty="0">
                <a:ln/>
                <a:solidFill>
                  <a:srgbClr val="C00000"/>
                </a:solidFill>
              </a:rPr>
              <a:t>. </a:t>
            </a:r>
            <a:r>
              <a:rPr lang="es-ES" sz="3200" b="1" dirty="0" smtClean="0">
                <a:ln/>
                <a:solidFill>
                  <a:srgbClr val="C00000"/>
                </a:solidFill>
              </a:rPr>
              <a:t>:</a:t>
            </a:r>
          </a:p>
          <a:p>
            <a:pPr algn="l"/>
            <a:r>
              <a:rPr lang="es-ES" sz="4000" b="1" dirty="0" smtClean="0">
                <a:ln/>
                <a:solidFill>
                  <a:srgbClr val="FF0000"/>
                </a:solidFill>
              </a:rPr>
              <a:t>Son </a:t>
            </a:r>
            <a:r>
              <a:rPr lang="es-ES" sz="4000" b="1" dirty="0">
                <a:ln/>
                <a:solidFill>
                  <a:srgbClr val="FF0000"/>
                </a:solidFill>
              </a:rPr>
              <a:t>prácticas ideológicas</a:t>
            </a:r>
            <a:endParaRPr lang="es-ES" sz="4000" b="1" dirty="0" smtClean="0">
              <a:ln/>
              <a:solidFill>
                <a:srgbClr val="FF0000"/>
              </a:solidFill>
            </a:endParaRPr>
          </a:p>
          <a:p>
            <a:pPr algn="l"/>
            <a:r>
              <a:rPr lang="es-ES" sz="3200" b="1" dirty="0" smtClean="0">
                <a:ln/>
                <a:solidFill>
                  <a:srgbClr val="C00000"/>
                </a:solidFill>
              </a:rPr>
              <a:t>Aparato religioso, educativo, familiar, jurídico, político, sindical, de información, culturales.</a:t>
            </a:r>
          </a:p>
          <a:p>
            <a:pPr algn="l"/>
            <a:r>
              <a:rPr lang="es-ES" sz="3200" b="1" dirty="0" smtClean="0">
                <a:ln/>
                <a:solidFill>
                  <a:srgbClr val="C00000"/>
                </a:solidFill>
              </a:rPr>
              <a:t>Tesis:</a:t>
            </a:r>
          </a:p>
          <a:p>
            <a:pPr algn="l"/>
            <a:r>
              <a:rPr lang="es-ES" sz="1600" dirty="0">
                <a:solidFill>
                  <a:prstClr val="black"/>
                </a:solidFill>
                <a:ea typeface="+mj-ea"/>
                <a:cs typeface="+mj-cs"/>
                <a:hlinkClick r:id="rId2"/>
              </a:rPr>
              <a:t>http://www.tdx.cat/bitstream/handle/10803/10721/VillaplanaRuiz;jsessionid=0BEB291B3497E68DE74965C69F4E2FDC.tdx2?sequence=1</a:t>
            </a:r>
            <a:endParaRPr lang="es-ES" sz="1600" b="1" dirty="0" smtClean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56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972</Words>
  <Application>Microsoft Office PowerPoint</Application>
  <PresentationFormat>Panorámica</PresentationFormat>
  <Paragraphs>130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ArialNarrow</vt:lpstr>
      <vt:lpstr>ArialNarrow-Bold</vt:lpstr>
      <vt:lpstr>ArialNarrow-Italic</vt:lpstr>
      <vt:lpstr>Calibri</vt:lpstr>
      <vt:lpstr>Calibri Light</vt:lpstr>
      <vt:lpstr>Times New Roman</vt:lpstr>
      <vt:lpstr>Tema de Office</vt:lpstr>
      <vt:lpstr>1_Tema de Office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  <vt:lpstr>TEMA 5.3 Género y Cultura visual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5.3 Género y Cultura visual</dc:title>
  <dc:creator>ERNESTO GARCIA SANZ</dc:creator>
  <cp:lastModifiedBy>ERNESTO GARCIA SANZ</cp:lastModifiedBy>
  <cp:revision>35</cp:revision>
  <dcterms:created xsi:type="dcterms:W3CDTF">2015-10-14T06:32:16Z</dcterms:created>
  <dcterms:modified xsi:type="dcterms:W3CDTF">2015-10-16T17:15:18Z</dcterms:modified>
</cp:coreProperties>
</file>