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mp4" ContentType="video/mp4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3004800" cy="9753600"/>
  <p:notesSz cx="13004800" cy="97536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0" d="100"/>
          <a:sy n="50" d="100"/>
        </p:scale>
        <p:origin x="1344" y="4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75360" y="3023616"/>
            <a:ext cx="11054080" cy="20482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950720" y="5462016"/>
            <a:ext cx="9103360" cy="24384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10/18/2016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rgbClr val="747676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10/18/2016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rgbClr val="747676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50240" y="2243328"/>
            <a:ext cx="5657088" cy="643737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697472" y="2243328"/>
            <a:ext cx="5657088" cy="643737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10/18/2016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rgbClr val="747676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10/18/2016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13004292" cy="9753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5006340" y="5939028"/>
            <a:ext cx="2740152" cy="274015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10/18/2016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34491" y="320547"/>
            <a:ext cx="11735816" cy="39573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 b="0" i="0">
                <a:solidFill>
                  <a:srgbClr val="747676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67308" y="2643123"/>
            <a:ext cx="11670182" cy="44532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421632" y="9070848"/>
            <a:ext cx="4161536" cy="4876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50240" y="9070848"/>
            <a:ext cx="2991104" cy="4876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10/18/2016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9363456" y="9070848"/>
            <a:ext cx="2991104" cy="4876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7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g"/><Relationship Id="rId5" Type="http://schemas.openxmlformats.org/officeDocument/2006/relationships/image" Target="../media/image15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openxmlformats.org/officeDocument/2006/relationships/image" Target="../media/image12.jp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jp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3004292" cy="9753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59562" y="2896361"/>
            <a:ext cx="11902440" cy="27711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10160" algn="ctr">
              <a:lnSpc>
                <a:spcPts val="10910"/>
              </a:lnSpc>
            </a:pPr>
            <a:r>
              <a:rPr sz="10100" dirty="0">
                <a:solidFill>
                  <a:srgbClr val="5C5C5C"/>
                </a:solidFill>
              </a:rPr>
              <a:t>REALIDAD</a:t>
            </a:r>
            <a:endParaRPr sz="10100"/>
          </a:p>
          <a:p>
            <a:pPr algn="ctr">
              <a:lnSpc>
                <a:spcPts val="10910"/>
              </a:lnSpc>
              <a:tabLst>
                <a:tab pos="1901825" algn="l"/>
                <a:tab pos="11876405" algn="l"/>
              </a:tabLst>
            </a:pPr>
            <a:r>
              <a:rPr sz="10100" u="heavy" dirty="0">
                <a:solidFill>
                  <a:srgbClr val="5C5C5C"/>
                </a:solidFill>
              </a:rPr>
              <a:t> 	AUMENTADA	</a:t>
            </a:r>
            <a:endParaRPr sz="10100"/>
          </a:p>
        </p:txBody>
      </p:sp>
      <p:sp>
        <p:nvSpPr>
          <p:cNvPr id="4" name="object 4"/>
          <p:cNvSpPr txBox="1"/>
          <p:nvPr/>
        </p:nvSpPr>
        <p:spPr>
          <a:xfrm>
            <a:off x="4716907" y="6093205"/>
            <a:ext cx="3587115" cy="25704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2400" i="1" spc="-5" dirty="0">
                <a:solidFill>
                  <a:srgbClr val="797979"/>
                </a:solidFill>
                <a:latin typeface="Arial"/>
                <a:cs typeface="Arial"/>
              </a:rPr>
              <a:t>Noelia Lorente Cuesta</a:t>
            </a:r>
            <a:endParaRPr sz="2400">
              <a:latin typeface="Arial"/>
              <a:cs typeface="Arial"/>
            </a:endParaRPr>
          </a:p>
          <a:p>
            <a:pPr marL="12065" marR="5080" algn="ctr">
              <a:lnSpc>
                <a:spcPct val="200000"/>
              </a:lnSpc>
            </a:pPr>
            <a:r>
              <a:rPr sz="2400" i="1" spc="-5" dirty="0">
                <a:solidFill>
                  <a:srgbClr val="797979"/>
                </a:solidFill>
                <a:latin typeface="Arial"/>
                <a:cs typeface="Arial"/>
              </a:rPr>
              <a:t>Tania Garcia </a:t>
            </a:r>
            <a:r>
              <a:rPr sz="2400" i="1" dirty="0">
                <a:solidFill>
                  <a:srgbClr val="797979"/>
                </a:solidFill>
                <a:latin typeface="Arial"/>
                <a:cs typeface="Arial"/>
              </a:rPr>
              <a:t>Martín  </a:t>
            </a:r>
            <a:r>
              <a:rPr sz="2400" i="1" spc="-5" dirty="0">
                <a:solidFill>
                  <a:srgbClr val="797979"/>
                </a:solidFill>
                <a:latin typeface="Arial"/>
                <a:cs typeface="Arial"/>
              </a:rPr>
              <a:t>Lurdes Diaz-Guerra Perez  Virginia Blanco</a:t>
            </a:r>
            <a:r>
              <a:rPr sz="2400" i="1" dirty="0">
                <a:solidFill>
                  <a:srgbClr val="797979"/>
                </a:solidFill>
                <a:latin typeface="Arial"/>
                <a:cs typeface="Arial"/>
              </a:rPr>
              <a:t> </a:t>
            </a:r>
            <a:r>
              <a:rPr sz="2400" i="1" spc="-5" dirty="0">
                <a:solidFill>
                  <a:srgbClr val="797979"/>
                </a:solidFill>
                <a:latin typeface="Arial"/>
                <a:cs typeface="Arial"/>
              </a:rPr>
              <a:t>Diaz</a:t>
            </a:r>
            <a:endParaRPr sz="24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593335" y="0"/>
            <a:ext cx="3817619" cy="299161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2222606" y="9236456"/>
            <a:ext cx="138430" cy="2546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spc="-5" dirty="0">
                <a:solidFill>
                  <a:srgbClr val="747676"/>
                </a:solidFill>
                <a:latin typeface="Arial"/>
                <a:cs typeface="Arial"/>
              </a:rPr>
              <a:t>1</a:t>
            </a:r>
            <a:endParaRPr sz="1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3004292" cy="9753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42061" rIns="0" bIns="0" rtlCol="0">
            <a:spAutoFit/>
          </a:bodyPr>
          <a:lstStyle/>
          <a:p>
            <a:pPr marL="6305550" marR="5080">
              <a:lnSpc>
                <a:spcPct val="100000"/>
              </a:lnSpc>
            </a:pPr>
            <a:r>
              <a:rPr dirty="0"/>
              <a:t>APLICACION EN</a:t>
            </a:r>
            <a:r>
              <a:rPr spc="-95" dirty="0"/>
              <a:t> </a:t>
            </a:r>
            <a:r>
              <a:rPr dirty="0"/>
              <a:t>EL  AULA</a:t>
            </a:r>
          </a:p>
        </p:txBody>
      </p:sp>
      <p:sp>
        <p:nvSpPr>
          <p:cNvPr id="4" name="object 4"/>
          <p:cNvSpPr/>
          <p:nvPr/>
        </p:nvSpPr>
        <p:spPr>
          <a:xfrm>
            <a:off x="10082783" y="1920239"/>
            <a:ext cx="1513331" cy="151333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35636" y="1283208"/>
            <a:ext cx="5836920" cy="723290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296533" y="2522092"/>
            <a:ext cx="178308" cy="18135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242050" y="4090796"/>
            <a:ext cx="164591" cy="17068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6510655" y="2270506"/>
            <a:ext cx="4333240" cy="25679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7640">
              <a:lnSpc>
                <a:spcPct val="100000"/>
              </a:lnSpc>
            </a:pPr>
            <a:r>
              <a:rPr sz="3400" spc="15" dirty="0">
                <a:solidFill>
                  <a:srgbClr val="5C5C5C"/>
                </a:solidFill>
                <a:latin typeface="Arial"/>
                <a:cs typeface="Arial"/>
              </a:rPr>
              <a:t>Código </a:t>
            </a:r>
            <a:r>
              <a:rPr sz="3400" spc="25" dirty="0">
                <a:solidFill>
                  <a:srgbClr val="5C5C5C"/>
                </a:solidFill>
                <a:latin typeface="Arial"/>
                <a:cs typeface="Arial"/>
              </a:rPr>
              <a:t>QR</a:t>
            </a:r>
            <a:endParaRPr sz="34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3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3850">
              <a:latin typeface="Times New Roman"/>
              <a:cs typeface="Times New Roman"/>
            </a:endParaRPr>
          </a:p>
          <a:p>
            <a:pPr marL="12700" marR="5080">
              <a:lnSpc>
                <a:spcPct val="100000"/>
              </a:lnSpc>
            </a:pPr>
            <a:r>
              <a:rPr sz="3200" spc="25" dirty="0">
                <a:solidFill>
                  <a:srgbClr val="5C5C5C"/>
                </a:solidFill>
                <a:latin typeface="Arial"/>
                <a:cs typeface="Arial"/>
              </a:rPr>
              <a:t>Plataformas </a:t>
            </a:r>
            <a:r>
              <a:rPr sz="3200" spc="20" dirty="0">
                <a:solidFill>
                  <a:srgbClr val="5C5C5C"/>
                </a:solidFill>
                <a:latin typeface="Arial"/>
                <a:cs typeface="Arial"/>
              </a:rPr>
              <a:t>digitales  dirigidas </a:t>
            </a:r>
            <a:r>
              <a:rPr sz="3200" spc="10" dirty="0">
                <a:solidFill>
                  <a:srgbClr val="5C5C5C"/>
                </a:solidFill>
                <a:latin typeface="Arial"/>
                <a:cs typeface="Arial"/>
              </a:rPr>
              <a:t>al</a:t>
            </a:r>
            <a:r>
              <a:rPr sz="3200" spc="45" dirty="0">
                <a:solidFill>
                  <a:srgbClr val="5C5C5C"/>
                </a:solidFill>
                <a:latin typeface="Arial"/>
                <a:cs typeface="Arial"/>
              </a:rPr>
              <a:t> </a:t>
            </a:r>
            <a:r>
              <a:rPr sz="3200" spc="20" dirty="0">
                <a:solidFill>
                  <a:srgbClr val="5C5C5C"/>
                </a:solidFill>
                <a:latin typeface="Arial"/>
                <a:cs typeface="Arial"/>
              </a:rPr>
              <a:t>profesorado</a:t>
            </a:r>
            <a:endParaRPr sz="32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317360" y="6314947"/>
            <a:ext cx="178308" cy="18135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6585966" y="6064122"/>
            <a:ext cx="2566670" cy="5264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400" spc="20" dirty="0">
                <a:solidFill>
                  <a:srgbClr val="5C5C5C"/>
                </a:solidFill>
                <a:latin typeface="Arial"/>
                <a:cs typeface="Arial"/>
              </a:rPr>
              <a:t>Libros </a:t>
            </a:r>
            <a:r>
              <a:rPr sz="3400" spc="10" dirty="0">
                <a:solidFill>
                  <a:srgbClr val="5C5C5C"/>
                </a:solidFill>
                <a:latin typeface="Arial"/>
                <a:cs typeface="Arial"/>
              </a:rPr>
              <a:t>de</a:t>
            </a:r>
            <a:r>
              <a:rPr sz="3400" spc="55" dirty="0">
                <a:solidFill>
                  <a:srgbClr val="5C5C5C"/>
                </a:solidFill>
                <a:latin typeface="Arial"/>
                <a:cs typeface="Arial"/>
              </a:rPr>
              <a:t> </a:t>
            </a:r>
            <a:r>
              <a:rPr sz="3400" spc="10" dirty="0">
                <a:solidFill>
                  <a:srgbClr val="5C5C5C"/>
                </a:solidFill>
                <a:latin typeface="Arial"/>
                <a:cs typeface="Arial"/>
              </a:rPr>
              <a:t>RA</a:t>
            </a:r>
            <a:endParaRPr sz="340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7615428" y="6961631"/>
            <a:ext cx="3944112" cy="245516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9877043" y="5097779"/>
            <a:ext cx="2409444" cy="105765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3004292" cy="9753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53212" y="1575816"/>
            <a:ext cx="11899900" cy="0"/>
          </a:xfrm>
          <a:custGeom>
            <a:avLst/>
            <a:gdLst/>
            <a:ahLst/>
            <a:cxnLst/>
            <a:rect l="l" t="t" r="r" b="b"/>
            <a:pathLst>
              <a:path w="11899900">
                <a:moveTo>
                  <a:pt x="0" y="0"/>
                </a:moveTo>
                <a:lnTo>
                  <a:pt x="11899392" y="0"/>
                </a:lnTo>
              </a:path>
            </a:pathLst>
          </a:custGeom>
          <a:ln w="39624">
            <a:solidFill>
              <a:srgbClr val="747676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439546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dirty="0"/>
              <a:t>Y AHORA</a:t>
            </a:r>
            <a:r>
              <a:rPr spc="-50" dirty="0"/>
              <a:t> </a:t>
            </a:r>
            <a:r>
              <a:rPr dirty="0"/>
              <a:t>DEBATIMOS….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667308" y="2643123"/>
            <a:ext cx="10619105" cy="44532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500" spc="30" dirty="0">
                <a:solidFill>
                  <a:srgbClr val="5C5C5C"/>
                </a:solidFill>
                <a:latin typeface="Arial"/>
                <a:cs typeface="Arial"/>
              </a:rPr>
              <a:t>1.¿Pensáis </a:t>
            </a:r>
            <a:r>
              <a:rPr sz="3500" spc="20" dirty="0">
                <a:solidFill>
                  <a:srgbClr val="5C5C5C"/>
                </a:solidFill>
                <a:latin typeface="Arial"/>
                <a:cs typeface="Arial"/>
              </a:rPr>
              <a:t>que </a:t>
            </a:r>
            <a:r>
              <a:rPr sz="3500" spc="25" dirty="0">
                <a:solidFill>
                  <a:srgbClr val="5C5C5C"/>
                </a:solidFill>
                <a:latin typeface="Arial"/>
                <a:cs typeface="Arial"/>
              </a:rPr>
              <a:t>puede usarse </a:t>
            </a:r>
            <a:r>
              <a:rPr sz="3500" spc="15" dirty="0">
                <a:solidFill>
                  <a:srgbClr val="5C5C5C"/>
                </a:solidFill>
                <a:latin typeface="Arial"/>
                <a:cs typeface="Arial"/>
              </a:rPr>
              <a:t>en el</a:t>
            </a:r>
            <a:r>
              <a:rPr sz="3500" spc="290" dirty="0">
                <a:solidFill>
                  <a:srgbClr val="5C5C5C"/>
                </a:solidFill>
                <a:latin typeface="Arial"/>
                <a:cs typeface="Arial"/>
              </a:rPr>
              <a:t> </a:t>
            </a:r>
            <a:r>
              <a:rPr sz="3500" spc="25" dirty="0">
                <a:solidFill>
                  <a:srgbClr val="5C5C5C"/>
                </a:solidFill>
                <a:latin typeface="Arial"/>
                <a:cs typeface="Arial"/>
              </a:rPr>
              <a:t>aula?</a:t>
            </a:r>
            <a:endParaRPr sz="35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35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2970"/>
              </a:spcBef>
            </a:pPr>
            <a:r>
              <a:rPr sz="3500" spc="30" dirty="0">
                <a:solidFill>
                  <a:srgbClr val="5C5C5C"/>
                </a:solidFill>
                <a:latin typeface="Arial"/>
                <a:cs typeface="Arial"/>
              </a:rPr>
              <a:t>2.¿Creéis </a:t>
            </a:r>
            <a:r>
              <a:rPr sz="3500" spc="20" dirty="0">
                <a:solidFill>
                  <a:srgbClr val="5C5C5C"/>
                </a:solidFill>
                <a:latin typeface="Arial"/>
                <a:cs typeface="Arial"/>
              </a:rPr>
              <a:t>que </a:t>
            </a:r>
            <a:r>
              <a:rPr sz="3500" spc="15" dirty="0">
                <a:solidFill>
                  <a:srgbClr val="5C5C5C"/>
                </a:solidFill>
                <a:latin typeface="Arial"/>
                <a:cs typeface="Arial"/>
              </a:rPr>
              <a:t>es</a:t>
            </a:r>
            <a:r>
              <a:rPr sz="3500" spc="65" dirty="0">
                <a:solidFill>
                  <a:srgbClr val="5C5C5C"/>
                </a:solidFill>
                <a:latin typeface="Arial"/>
                <a:cs typeface="Arial"/>
              </a:rPr>
              <a:t> </a:t>
            </a:r>
            <a:r>
              <a:rPr sz="3500" spc="30" dirty="0">
                <a:solidFill>
                  <a:srgbClr val="5C5C5C"/>
                </a:solidFill>
                <a:latin typeface="Arial"/>
                <a:cs typeface="Arial"/>
              </a:rPr>
              <a:t>educativo?</a:t>
            </a:r>
            <a:endParaRPr sz="35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3500">
              <a:latin typeface="Times New Roman"/>
              <a:cs typeface="Times New Roman"/>
            </a:endParaRPr>
          </a:p>
          <a:p>
            <a:pPr marL="386080" marR="5080" indent="-373380">
              <a:lnSpc>
                <a:spcPct val="100000"/>
              </a:lnSpc>
              <a:spcBef>
                <a:spcPts val="2970"/>
              </a:spcBef>
            </a:pPr>
            <a:r>
              <a:rPr sz="3500" spc="30" dirty="0">
                <a:solidFill>
                  <a:srgbClr val="5C5C5C"/>
                </a:solidFill>
                <a:latin typeface="Arial"/>
                <a:cs typeface="Arial"/>
              </a:rPr>
              <a:t>3.Como </a:t>
            </a:r>
            <a:r>
              <a:rPr sz="3500" spc="20" dirty="0">
                <a:solidFill>
                  <a:srgbClr val="5C5C5C"/>
                </a:solidFill>
                <a:latin typeface="Arial"/>
                <a:cs typeface="Arial"/>
              </a:rPr>
              <a:t>futuros </a:t>
            </a:r>
            <a:r>
              <a:rPr sz="3500" spc="25" dirty="0">
                <a:solidFill>
                  <a:srgbClr val="5C5C5C"/>
                </a:solidFill>
                <a:latin typeface="Arial"/>
                <a:cs typeface="Arial"/>
              </a:rPr>
              <a:t>docentes, ¿creéis </a:t>
            </a:r>
            <a:r>
              <a:rPr sz="3500" spc="15" dirty="0">
                <a:solidFill>
                  <a:srgbClr val="5C5C5C"/>
                </a:solidFill>
                <a:latin typeface="Arial"/>
                <a:cs typeface="Arial"/>
              </a:rPr>
              <a:t>que de </a:t>
            </a:r>
            <a:r>
              <a:rPr sz="3500" spc="25" dirty="0">
                <a:solidFill>
                  <a:srgbClr val="5C5C5C"/>
                </a:solidFill>
                <a:latin typeface="Arial"/>
                <a:cs typeface="Arial"/>
              </a:rPr>
              <a:t>cara </a:t>
            </a:r>
            <a:r>
              <a:rPr sz="3500" spc="15" dirty="0">
                <a:solidFill>
                  <a:srgbClr val="5C5C5C"/>
                </a:solidFill>
                <a:latin typeface="Arial"/>
                <a:cs typeface="Arial"/>
              </a:rPr>
              <a:t>en un  </a:t>
            </a:r>
            <a:r>
              <a:rPr sz="3500" spc="20" dirty="0">
                <a:solidFill>
                  <a:srgbClr val="5C5C5C"/>
                </a:solidFill>
                <a:latin typeface="Arial"/>
                <a:cs typeface="Arial"/>
              </a:rPr>
              <a:t>futuro veis este tipo </a:t>
            </a:r>
            <a:r>
              <a:rPr sz="3500" spc="10" dirty="0">
                <a:solidFill>
                  <a:srgbClr val="5C5C5C"/>
                </a:solidFill>
                <a:latin typeface="Arial"/>
                <a:cs typeface="Arial"/>
              </a:rPr>
              <a:t>de </a:t>
            </a:r>
            <a:r>
              <a:rPr sz="3500" spc="25" dirty="0">
                <a:solidFill>
                  <a:srgbClr val="5C5C5C"/>
                </a:solidFill>
                <a:latin typeface="Arial"/>
                <a:cs typeface="Arial"/>
              </a:rPr>
              <a:t>tecnología </a:t>
            </a:r>
            <a:r>
              <a:rPr sz="3500" spc="20" dirty="0">
                <a:solidFill>
                  <a:srgbClr val="5C5C5C"/>
                </a:solidFill>
                <a:latin typeface="Arial"/>
                <a:cs typeface="Arial"/>
              </a:rPr>
              <a:t>como algo </a:t>
            </a:r>
            <a:r>
              <a:rPr sz="3500" spc="15" dirty="0">
                <a:solidFill>
                  <a:srgbClr val="5C5C5C"/>
                </a:solidFill>
                <a:latin typeface="Arial"/>
                <a:cs typeface="Arial"/>
              </a:rPr>
              <a:t>que  </a:t>
            </a:r>
            <a:r>
              <a:rPr sz="3500" spc="25" dirty="0">
                <a:solidFill>
                  <a:srgbClr val="5C5C5C"/>
                </a:solidFill>
                <a:latin typeface="Arial"/>
                <a:cs typeface="Arial"/>
              </a:rPr>
              <a:t>suplante </a:t>
            </a:r>
            <a:r>
              <a:rPr sz="3500" dirty="0">
                <a:solidFill>
                  <a:srgbClr val="5C5C5C"/>
                </a:solidFill>
                <a:latin typeface="Arial"/>
                <a:cs typeface="Arial"/>
              </a:rPr>
              <a:t>a </a:t>
            </a:r>
            <a:r>
              <a:rPr sz="3500" spc="20" dirty="0">
                <a:solidFill>
                  <a:srgbClr val="5C5C5C"/>
                </a:solidFill>
                <a:latin typeface="Arial"/>
                <a:cs typeface="Arial"/>
              </a:rPr>
              <a:t>los </a:t>
            </a:r>
            <a:r>
              <a:rPr sz="3500" spc="25" dirty="0">
                <a:solidFill>
                  <a:srgbClr val="5C5C5C"/>
                </a:solidFill>
                <a:latin typeface="Arial"/>
                <a:cs typeface="Arial"/>
              </a:rPr>
              <a:t>libros </a:t>
            </a:r>
            <a:r>
              <a:rPr sz="3500" spc="10" dirty="0">
                <a:solidFill>
                  <a:srgbClr val="5C5C5C"/>
                </a:solidFill>
                <a:latin typeface="Arial"/>
                <a:cs typeface="Arial"/>
              </a:rPr>
              <a:t>de</a:t>
            </a:r>
            <a:r>
              <a:rPr sz="3500" spc="185" dirty="0">
                <a:solidFill>
                  <a:srgbClr val="5C5C5C"/>
                </a:solidFill>
                <a:latin typeface="Arial"/>
                <a:cs typeface="Arial"/>
              </a:rPr>
              <a:t> </a:t>
            </a:r>
            <a:r>
              <a:rPr sz="3500" spc="25" dirty="0">
                <a:solidFill>
                  <a:srgbClr val="5C5C5C"/>
                </a:solidFill>
                <a:latin typeface="Arial"/>
                <a:cs typeface="Arial"/>
              </a:rPr>
              <a:t>texto?</a:t>
            </a:r>
            <a:endParaRPr sz="35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7780019" y="1225296"/>
            <a:ext cx="5224271" cy="4648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59562" y="866647"/>
            <a:ext cx="11902440" cy="47917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8255" algn="ctr">
              <a:lnSpc>
                <a:spcPts val="13069"/>
              </a:lnSpc>
            </a:pPr>
            <a:r>
              <a:rPr sz="12100" spc="-5" dirty="0">
                <a:solidFill>
                  <a:srgbClr val="5C5C5C"/>
                </a:solidFill>
                <a:latin typeface="Arial"/>
                <a:cs typeface="Arial"/>
              </a:rPr>
              <a:t>GRACIAS</a:t>
            </a:r>
            <a:r>
              <a:rPr sz="12100" spc="-45" dirty="0">
                <a:solidFill>
                  <a:srgbClr val="5C5C5C"/>
                </a:solidFill>
                <a:latin typeface="Arial"/>
                <a:cs typeface="Arial"/>
              </a:rPr>
              <a:t> </a:t>
            </a:r>
            <a:r>
              <a:rPr sz="12100" spc="-5" dirty="0">
                <a:solidFill>
                  <a:srgbClr val="5C5C5C"/>
                </a:solidFill>
                <a:latin typeface="Arial"/>
                <a:cs typeface="Arial"/>
              </a:rPr>
              <a:t>POR</a:t>
            </a:r>
            <a:endParaRPr sz="12100">
              <a:latin typeface="Arial"/>
              <a:cs typeface="Arial"/>
            </a:endParaRPr>
          </a:p>
          <a:p>
            <a:pPr marR="6350" algn="ctr">
              <a:lnSpc>
                <a:spcPts val="11615"/>
              </a:lnSpc>
            </a:pPr>
            <a:r>
              <a:rPr sz="12100" spc="-5" dirty="0">
                <a:solidFill>
                  <a:srgbClr val="5C5C5C"/>
                </a:solidFill>
                <a:latin typeface="Arial"/>
                <a:cs typeface="Arial"/>
              </a:rPr>
              <a:t>VUESTRA</a:t>
            </a:r>
            <a:endParaRPr sz="12100">
              <a:latin typeface="Arial"/>
              <a:cs typeface="Arial"/>
            </a:endParaRPr>
          </a:p>
          <a:p>
            <a:pPr algn="ctr">
              <a:lnSpc>
                <a:spcPts val="13044"/>
              </a:lnSpc>
              <a:tabLst>
                <a:tab pos="1960880" algn="l"/>
                <a:tab pos="11876405" algn="l"/>
              </a:tabLst>
            </a:pPr>
            <a:r>
              <a:rPr sz="12100" u="heavy" dirty="0">
                <a:solidFill>
                  <a:srgbClr val="5C5C5C"/>
                </a:solidFill>
                <a:latin typeface="Arial"/>
                <a:cs typeface="Arial"/>
              </a:rPr>
              <a:t> 	</a:t>
            </a:r>
            <a:r>
              <a:rPr sz="12100" u="heavy" spc="-5" dirty="0">
                <a:solidFill>
                  <a:srgbClr val="5C5C5C"/>
                </a:solidFill>
                <a:latin typeface="Arial"/>
                <a:cs typeface="Arial"/>
              </a:rPr>
              <a:t>ATENCIÓN	</a:t>
            </a:r>
            <a:endParaRPr sz="121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3004292" cy="9753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53212" y="1575816"/>
            <a:ext cx="11899900" cy="0"/>
          </a:xfrm>
          <a:custGeom>
            <a:avLst/>
            <a:gdLst/>
            <a:ahLst/>
            <a:cxnLst/>
            <a:rect l="l" t="t" r="r" b="b"/>
            <a:pathLst>
              <a:path w="11899900">
                <a:moveTo>
                  <a:pt x="0" y="0"/>
                </a:moveTo>
                <a:lnTo>
                  <a:pt x="11899392" y="0"/>
                </a:lnTo>
              </a:path>
            </a:pathLst>
          </a:custGeom>
          <a:ln w="39624">
            <a:solidFill>
              <a:srgbClr val="747676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571500" y="723900"/>
            <a:ext cx="11861800" cy="723900"/>
          </a:xfrm>
          <a:prstGeom prst="rect">
            <a:avLst/>
          </a:prstGeom>
          <a:solidFill>
            <a:srgbClr val="A6BABA"/>
          </a:solidFill>
        </p:spPr>
        <p:txBody>
          <a:bodyPr vert="horz" wrap="square" lIns="0" tIns="36830" rIns="0" bIns="0" rtlCol="0">
            <a:spAutoFit/>
          </a:bodyPr>
          <a:lstStyle/>
          <a:p>
            <a:pPr marL="2540" algn="ctr">
              <a:lnSpc>
                <a:spcPct val="100000"/>
              </a:lnSpc>
              <a:spcBef>
                <a:spcPts val="290"/>
              </a:spcBef>
            </a:pPr>
            <a:r>
              <a:rPr sz="4000" spc="-5" dirty="0">
                <a:solidFill>
                  <a:srgbClr val="FFFFFF"/>
                </a:solidFill>
              </a:rPr>
              <a:t>INDICE</a:t>
            </a:r>
            <a:endParaRPr sz="4000"/>
          </a:p>
        </p:txBody>
      </p:sp>
      <p:sp>
        <p:nvSpPr>
          <p:cNvPr id="5" name="object 5"/>
          <p:cNvSpPr txBox="1"/>
          <p:nvPr/>
        </p:nvSpPr>
        <p:spPr>
          <a:xfrm>
            <a:off x="751128" y="1849119"/>
            <a:ext cx="10329545" cy="40786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81965" algn="l"/>
              </a:tabLst>
            </a:pPr>
            <a:r>
              <a:rPr sz="2400" dirty="0">
                <a:solidFill>
                  <a:srgbClr val="5C5C5C"/>
                </a:solidFill>
                <a:latin typeface="Segoe UI Symbol"/>
                <a:cs typeface="Segoe UI Symbol"/>
              </a:rPr>
              <a:t>➤	</a:t>
            </a:r>
            <a:r>
              <a:rPr sz="3200" dirty="0">
                <a:solidFill>
                  <a:srgbClr val="5C5C5C"/>
                </a:solidFill>
                <a:latin typeface="Arial"/>
                <a:cs typeface="Arial"/>
              </a:rPr>
              <a:t>¿Que </a:t>
            </a:r>
            <a:r>
              <a:rPr sz="3200" spc="-5" dirty="0">
                <a:solidFill>
                  <a:srgbClr val="5C5C5C"/>
                </a:solidFill>
                <a:latin typeface="Arial"/>
                <a:cs typeface="Arial"/>
              </a:rPr>
              <a:t>es </a:t>
            </a:r>
            <a:r>
              <a:rPr sz="3200" dirty="0">
                <a:solidFill>
                  <a:srgbClr val="5C5C5C"/>
                </a:solidFill>
                <a:latin typeface="Arial"/>
                <a:cs typeface="Arial"/>
              </a:rPr>
              <a:t>la </a:t>
            </a:r>
            <a:r>
              <a:rPr sz="3200" spc="-5" dirty="0">
                <a:solidFill>
                  <a:srgbClr val="5C5C5C"/>
                </a:solidFill>
                <a:latin typeface="Arial"/>
                <a:cs typeface="Arial"/>
              </a:rPr>
              <a:t>realidad</a:t>
            </a:r>
            <a:r>
              <a:rPr sz="3200" spc="-100" dirty="0">
                <a:solidFill>
                  <a:srgbClr val="5C5C5C"/>
                </a:solidFill>
                <a:latin typeface="Arial"/>
                <a:cs typeface="Arial"/>
              </a:rPr>
              <a:t> </a:t>
            </a:r>
            <a:r>
              <a:rPr sz="3200" spc="-5" dirty="0">
                <a:solidFill>
                  <a:srgbClr val="5C5C5C"/>
                </a:solidFill>
                <a:latin typeface="Arial"/>
                <a:cs typeface="Arial"/>
              </a:rPr>
              <a:t>aumentada?</a:t>
            </a:r>
            <a:endParaRPr sz="3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800"/>
              </a:spcBef>
              <a:tabLst>
                <a:tab pos="481965" algn="l"/>
              </a:tabLst>
            </a:pPr>
            <a:r>
              <a:rPr sz="2400" dirty="0">
                <a:solidFill>
                  <a:srgbClr val="5C5C5C"/>
                </a:solidFill>
                <a:latin typeface="Segoe UI Symbol"/>
                <a:cs typeface="Segoe UI Symbol"/>
              </a:rPr>
              <a:t>➤	</a:t>
            </a:r>
            <a:r>
              <a:rPr sz="3200" dirty="0">
                <a:solidFill>
                  <a:srgbClr val="5C5C5C"/>
                </a:solidFill>
                <a:latin typeface="Arial"/>
                <a:cs typeface="Arial"/>
              </a:rPr>
              <a:t>Diferencias </a:t>
            </a:r>
            <a:r>
              <a:rPr sz="3200" spc="-5" dirty="0">
                <a:solidFill>
                  <a:srgbClr val="5C5C5C"/>
                </a:solidFill>
                <a:latin typeface="Arial"/>
                <a:cs typeface="Arial"/>
              </a:rPr>
              <a:t>entre realidad aumentada </a:t>
            </a:r>
            <a:r>
              <a:rPr sz="3200" dirty="0">
                <a:solidFill>
                  <a:srgbClr val="5C5C5C"/>
                </a:solidFill>
                <a:latin typeface="Arial"/>
                <a:cs typeface="Arial"/>
              </a:rPr>
              <a:t>y </a:t>
            </a:r>
            <a:r>
              <a:rPr sz="3200" spc="-5" dirty="0">
                <a:solidFill>
                  <a:srgbClr val="5C5C5C"/>
                </a:solidFill>
                <a:latin typeface="Arial"/>
                <a:cs typeface="Arial"/>
              </a:rPr>
              <a:t>realidad</a:t>
            </a:r>
            <a:r>
              <a:rPr sz="3200" spc="-40" dirty="0">
                <a:solidFill>
                  <a:srgbClr val="5C5C5C"/>
                </a:solidFill>
                <a:latin typeface="Arial"/>
                <a:cs typeface="Arial"/>
              </a:rPr>
              <a:t> </a:t>
            </a:r>
            <a:r>
              <a:rPr sz="3200" spc="-5" dirty="0">
                <a:solidFill>
                  <a:srgbClr val="5C5C5C"/>
                </a:solidFill>
                <a:latin typeface="Arial"/>
                <a:cs typeface="Arial"/>
              </a:rPr>
              <a:t>virtual</a:t>
            </a:r>
            <a:endParaRPr sz="3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800"/>
              </a:spcBef>
              <a:tabLst>
                <a:tab pos="481965" algn="l"/>
              </a:tabLst>
            </a:pPr>
            <a:r>
              <a:rPr sz="2400" dirty="0">
                <a:solidFill>
                  <a:srgbClr val="5C5C5C"/>
                </a:solidFill>
                <a:latin typeface="Segoe UI Symbol"/>
                <a:cs typeface="Segoe UI Symbol"/>
              </a:rPr>
              <a:t>➤	</a:t>
            </a:r>
            <a:r>
              <a:rPr sz="3200" dirty="0">
                <a:solidFill>
                  <a:srgbClr val="5C5C5C"/>
                </a:solidFill>
                <a:latin typeface="Arial"/>
                <a:cs typeface="Arial"/>
              </a:rPr>
              <a:t>Geolocalización</a:t>
            </a:r>
            <a:endParaRPr sz="3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800"/>
              </a:spcBef>
              <a:tabLst>
                <a:tab pos="481965" algn="l"/>
              </a:tabLst>
            </a:pPr>
            <a:r>
              <a:rPr sz="2400" dirty="0">
                <a:solidFill>
                  <a:srgbClr val="5C5C5C"/>
                </a:solidFill>
                <a:latin typeface="Segoe UI Symbol"/>
                <a:cs typeface="Segoe UI Symbol"/>
              </a:rPr>
              <a:t>➤	</a:t>
            </a:r>
            <a:r>
              <a:rPr sz="3200" spc="-5" dirty="0">
                <a:solidFill>
                  <a:srgbClr val="5C5C5C"/>
                </a:solidFill>
                <a:latin typeface="Arial"/>
                <a:cs typeface="Arial"/>
              </a:rPr>
              <a:t>Herramientas </a:t>
            </a:r>
            <a:r>
              <a:rPr sz="3200" dirty="0">
                <a:solidFill>
                  <a:srgbClr val="5C5C5C"/>
                </a:solidFill>
                <a:latin typeface="Arial"/>
                <a:cs typeface="Arial"/>
              </a:rPr>
              <a:t>para la </a:t>
            </a:r>
            <a:r>
              <a:rPr sz="3200" spc="-5" dirty="0">
                <a:solidFill>
                  <a:srgbClr val="5C5C5C"/>
                </a:solidFill>
                <a:latin typeface="Arial"/>
                <a:cs typeface="Arial"/>
              </a:rPr>
              <a:t>realidad</a:t>
            </a:r>
            <a:r>
              <a:rPr sz="3200" spc="-80" dirty="0">
                <a:solidFill>
                  <a:srgbClr val="5C5C5C"/>
                </a:solidFill>
                <a:latin typeface="Arial"/>
                <a:cs typeface="Arial"/>
              </a:rPr>
              <a:t> </a:t>
            </a:r>
            <a:r>
              <a:rPr sz="3200" spc="-5" dirty="0">
                <a:solidFill>
                  <a:srgbClr val="5C5C5C"/>
                </a:solidFill>
                <a:latin typeface="Arial"/>
                <a:cs typeface="Arial"/>
              </a:rPr>
              <a:t>aumentada</a:t>
            </a:r>
            <a:endParaRPr sz="3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800"/>
              </a:spcBef>
              <a:tabLst>
                <a:tab pos="481965" algn="l"/>
              </a:tabLst>
            </a:pPr>
            <a:r>
              <a:rPr sz="2400" dirty="0">
                <a:solidFill>
                  <a:srgbClr val="5C5C5C"/>
                </a:solidFill>
                <a:latin typeface="Segoe UI Symbol"/>
                <a:cs typeface="Segoe UI Symbol"/>
              </a:rPr>
              <a:t>➤	</a:t>
            </a:r>
            <a:r>
              <a:rPr sz="3200" spc="-5" dirty="0">
                <a:solidFill>
                  <a:srgbClr val="5C5C5C"/>
                </a:solidFill>
                <a:latin typeface="Arial"/>
                <a:cs typeface="Arial"/>
              </a:rPr>
              <a:t>Posibilidades </a:t>
            </a:r>
            <a:r>
              <a:rPr sz="3200" dirty="0">
                <a:solidFill>
                  <a:srgbClr val="5C5C5C"/>
                </a:solidFill>
                <a:latin typeface="Arial"/>
                <a:cs typeface="Arial"/>
              </a:rPr>
              <a:t>enfocadas a </a:t>
            </a:r>
            <a:r>
              <a:rPr sz="3200" spc="-10" dirty="0">
                <a:solidFill>
                  <a:srgbClr val="5C5C5C"/>
                </a:solidFill>
                <a:latin typeface="Arial"/>
                <a:cs typeface="Arial"/>
              </a:rPr>
              <a:t>la</a:t>
            </a:r>
            <a:r>
              <a:rPr sz="3200" spc="-80" dirty="0">
                <a:solidFill>
                  <a:srgbClr val="5C5C5C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5C5C5C"/>
                </a:solidFill>
                <a:latin typeface="Arial"/>
                <a:cs typeface="Arial"/>
              </a:rPr>
              <a:t>educación</a:t>
            </a:r>
            <a:endParaRPr sz="3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800"/>
              </a:spcBef>
              <a:tabLst>
                <a:tab pos="481965" algn="l"/>
              </a:tabLst>
            </a:pPr>
            <a:r>
              <a:rPr sz="2400" dirty="0">
                <a:solidFill>
                  <a:srgbClr val="5C5C5C"/>
                </a:solidFill>
                <a:latin typeface="Segoe UI Symbol"/>
                <a:cs typeface="Segoe UI Symbol"/>
              </a:rPr>
              <a:t>➤	</a:t>
            </a:r>
            <a:r>
              <a:rPr sz="3200" spc="-5" dirty="0">
                <a:solidFill>
                  <a:srgbClr val="5C5C5C"/>
                </a:solidFill>
                <a:latin typeface="Arial"/>
                <a:cs typeface="Arial"/>
              </a:rPr>
              <a:t>Debate</a:t>
            </a:r>
            <a:endParaRPr sz="32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865376" y="7214616"/>
            <a:ext cx="9275064" cy="154686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0" y="152400"/>
            <a:ext cx="12821920" cy="639278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5"/>
              </a:spcBef>
            </a:pPr>
            <a:endParaRPr sz="4150" dirty="0">
              <a:latin typeface="Times New Roman"/>
              <a:cs typeface="Times New Roman"/>
            </a:endParaRPr>
          </a:p>
        </p:txBody>
      </p:sp>
      <p:pic>
        <p:nvPicPr>
          <p:cNvPr id="4" name="Realidad_Aumentada_Cmo_funciona_y_Usos(descargaryoutube.com)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600200"/>
            <a:ext cx="13004800" cy="7315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6438899" cy="97535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004304" y="1575816"/>
            <a:ext cx="5436235" cy="0"/>
          </a:xfrm>
          <a:custGeom>
            <a:avLst/>
            <a:gdLst/>
            <a:ahLst/>
            <a:cxnLst/>
            <a:rect l="l" t="t" r="r" b="b"/>
            <a:pathLst>
              <a:path w="5436234">
                <a:moveTo>
                  <a:pt x="0" y="0"/>
                </a:moveTo>
                <a:lnTo>
                  <a:pt x="5436108" y="0"/>
                </a:lnTo>
              </a:path>
            </a:pathLst>
          </a:custGeom>
          <a:ln w="39624">
            <a:solidFill>
              <a:srgbClr val="747676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438531" rIns="0" bIns="0" rtlCol="0">
            <a:spAutoFit/>
          </a:bodyPr>
          <a:lstStyle/>
          <a:p>
            <a:pPr marL="6440170">
              <a:lnSpc>
                <a:spcPct val="100000"/>
              </a:lnSpc>
            </a:pPr>
            <a:r>
              <a:rPr sz="4300" spc="-5" dirty="0"/>
              <a:t>DIFERENCIA</a:t>
            </a:r>
            <a:endParaRPr sz="4300"/>
          </a:p>
        </p:txBody>
      </p:sp>
      <p:sp>
        <p:nvSpPr>
          <p:cNvPr id="5" name="object 5"/>
          <p:cNvSpPr txBox="1"/>
          <p:nvPr/>
        </p:nvSpPr>
        <p:spPr>
          <a:xfrm>
            <a:off x="7061961" y="1844802"/>
            <a:ext cx="4012565" cy="436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19734" algn="l"/>
              </a:tabLst>
            </a:pPr>
            <a:r>
              <a:rPr sz="2100" dirty="0">
                <a:solidFill>
                  <a:srgbClr val="5C5C5C"/>
                </a:solidFill>
                <a:latin typeface="Segoe UI Symbol"/>
                <a:cs typeface="Segoe UI Symbol"/>
              </a:rPr>
              <a:t>➤	</a:t>
            </a:r>
            <a:r>
              <a:rPr sz="2800" spc="-5" dirty="0">
                <a:solidFill>
                  <a:srgbClr val="5C5C5C"/>
                </a:solidFill>
                <a:latin typeface="Arial"/>
                <a:cs typeface="Arial"/>
              </a:rPr>
              <a:t>En </a:t>
            </a:r>
            <a:r>
              <a:rPr sz="2800" dirty="0">
                <a:solidFill>
                  <a:srgbClr val="5C5C5C"/>
                </a:solidFill>
                <a:latin typeface="Arial"/>
                <a:cs typeface="Arial"/>
              </a:rPr>
              <a:t>base </a:t>
            </a:r>
            <a:r>
              <a:rPr sz="2800" spc="-5" dirty="0">
                <a:solidFill>
                  <a:srgbClr val="5C5C5C"/>
                </a:solidFill>
                <a:latin typeface="Arial"/>
                <a:cs typeface="Arial"/>
              </a:rPr>
              <a:t>a</a:t>
            </a:r>
            <a:r>
              <a:rPr sz="2800" spc="-80" dirty="0">
                <a:solidFill>
                  <a:srgbClr val="5C5C5C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5C5C5C"/>
                </a:solidFill>
                <a:latin typeface="Arial"/>
                <a:cs typeface="Arial"/>
              </a:rPr>
              <a:t>marcadores</a:t>
            </a:r>
            <a:endParaRPr sz="28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061961" y="5121909"/>
            <a:ext cx="4704715" cy="436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19734" algn="l"/>
              </a:tabLst>
            </a:pPr>
            <a:r>
              <a:rPr sz="2100" dirty="0">
                <a:solidFill>
                  <a:srgbClr val="5C5C5C"/>
                </a:solidFill>
                <a:latin typeface="Segoe UI Symbol"/>
                <a:cs typeface="Segoe UI Symbol"/>
              </a:rPr>
              <a:t>➤	</a:t>
            </a:r>
            <a:r>
              <a:rPr sz="2800" spc="-5" dirty="0">
                <a:solidFill>
                  <a:srgbClr val="5C5C5C"/>
                </a:solidFill>
                <a:latin typeface="Arial"/>
                <a:cs typeface="Arial"/>
              </a:rPr>
              <a:t>En base a</a:t>
            </a:r>
            <a:r>
              <a:rPr sz="2800" spc="10" dirty="0">
                <a:solidFill>
                  <a:srgbClr val="5C5C5C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5C5C5C"/>
                </a:solidFill>
                <a:latin typeface="Arial"/>
                <a:cs typeface="Arial"/>
              </a:rPr>
              <a:t>posicionamiento</a:t>
            </a:r>
            <a:endParaRPr sz="28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7147559" y="2319527"/>
            <a:ext cx="3884676" cy="270052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147559" y="6158484"/>
            <a:ext cx="4706111" cy="263499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5698235" cy="97535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793230" y="301117"/>
            <a:ext cx="4263390" cy="12801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4200" dirty="0"/>
              <a:t>DIFERENTES  HERRAMIENTAS</a:t>
            </a:r>
            <a:endParaRPr sz="4200"/>
          </a:p>
        </p:txBody>
      </p:sp>
      <p:sp>
        <p:nvSpPr>
          <p:cNvPr id="4" name="object 4"/>
          <p:cNvSpPr txBox="1"/>
          <p:nvPr/>
        </p:nvSpPr>
        <p:spPr>
          <a:xfrm>
            <a:off x="7061961" y="1844802"/>
            <a:ext cx="3719829" cy="4267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19734" algn="l"/>
              </a:tabLst>
            </a:pPr>
            <a:r>
              <a:rPr sz="2100" dirty="0">
                <a:solidFill>
                  <a:srgbClr val="5C5C5C"/>
                </a:solidFill>
                <a:latin typeface="Segoe UI Symbol"/>
                <a:cs typeface="Segoe UI Symbol"/>
              </a:rPr>
              <a:t>➤	</a:t>
            </a:r>
            <a:r>
              <a:rPr sz="2800" spc="-5" dirty="0">
                <a:solidFill>
                  <a:srgbClr val="5C5C5C"/>
                </a:solidFill>
                <a:latin typeface="Arial"/>
                <a:cs typeface="Arial"/>
              </a:rPr>
              <a:t>Realidad</a:t>
            </a:r>
            <a:r>
              <a:rPr sz="2800" spc="-30" dirty="0">
                <a:solidFill>
                  <a:srgbClr val="5C5C5C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5C5C5C"/>
                </a:solidFill>
                <a:latin typeface="Arial"/>
                <a:cs typeface="Arial"/>
              </a:rPr>
              <a:t>aumentada</a:t>
            </a:r>
            <a:endParaRPr sz="28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061961" y="5777610"/>
            <a:ext cx="2889250" cy="436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19734" algn="l"/>
              </a:tabLst>
            </a:pPr>
            <a:r>
              <a:rPr sz="2100" dirty="0">
                <a:solidFill>
                  <a:srgbClr val="5C5C5C"/>
                </a:solidFill>
                <a:latin typeface="Segoe UI Symbol"/>
                <a:cs typeface="Segoe UI Symbol"/>
              </a:rPr>
              <a:t>➤	</a:t>
            </a:r>
            <a:r>
              <a:rPr sz="2800" spc="-5" dirty="0">
                <a:solidFill>
                  <a:srgbClr val="5C5C5C"/>
                </a:solidFill>
                <a:latin typeface="Arial"/>
                <a:cs typeface="Arial"/>
              </a:rPr>
              <a:t>Realidad</a:t>
            </a:r>
            <a:r>
              <a:rPr sz="2800" spc="-30" dirty="0">
                <a:solidFill>
                  <a:srgbClr val="5C5C5C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5C5C5C"/>
                </a:solidFill>
                <a:latin typeface="Arial"/>
                <a:cs typeface="Arial"/>
              </a:rPr>
              <a:t>virtual</a:t>
            </a:r>
            <a:endParaRPr sz="28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7225283" y="6902194"/>
            <a:ext cx="4454652" cy="285140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673340" y="2447544"/>
            <a:ext cx="3233928" cy="323392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6830568" cy="97535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6437376" cy="975359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04444" y="687323"/>
            <a:ext cx="1776983" cy="229819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99516" y="882396"/>
            <a:ext cx="1188720" cy="170992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64490" rIns="0" bIns="0" rtlCol="0">
            <a:spAutoFit/>
          </a:bodyPr>
          <a:lstStyle/>
          <a:p>
            <a:pPr marL="6679565">
              <a:lnSpc>
                <a:spcPct val="100000"/>
              </a:lnSpc>
            </a:pPr>
            <a:r>
              <a:rPr sz="4300" spc="-5" dirty="0"/>
              <a:t>DIFERENTES</a:t>
            </a:r>
            <a:endParaRPr sz="4300"/>
          </a:p>
          <a:p>
            <a:pPr marL="6679565">
              <a:lnSpc>
                <a:spcPct val="100000"/>
              </a:lnSpc>
            </a:pPr>
            <a:r>
              <a:rPr sz="4300" spc="-5" dirty="0"/>
              <a:t>ALPLICACIONES</a:t>
            </a:r>
            <a:endParaRPr sz="4300"/>
          </a:p>
        </p:txBody>
      </p:sp>
      <p:sp>
        <p:nvSpPr>
          <p:cNvPr id="7" name="object 7"/>
          <p:cNvSpPr/>
          <p:nvPr/>
        </p:nvSpPr>
        <p:spPr>
          <a:xfrm>
            <a:off x="7506461" y="3342004"/>
            <a:ext cx="190500" cy="20269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506461" y="4099433"/>
            <a:ext cx="190500" cy="20269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506461" y="4855336"/>
            <a:ext cx="190500" cy="20269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7506461" y="5612765"/>
            <a:ext cx="190500" cy="20269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7775193" y="2883544"/>
            <a:ext cx="2997835" cy="30359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30700"/>
              </a:lnSpc>
            </a:pPr>
            <a:r>
              <a:rPr sz="3800" spc="25" dirty="0">
                <a:solidFill>
                  <a:srgbClr val="5C5C5C"/>
                </a:solidFill>
                <a:latin typeface="Arial"/>
                <a:cs typeface="Arial"/>
              </a:rPr>
              <a:t>Snapchat  Pokemon </a:t>
            </a:r>
            <a:r>
              <a:rPr sz="3800" spc="40" dirty="0">
                <a:solidFill>
                  <a:srgbClr val="5C5C5C"/>
                </a:solidFill>
                <a:latin typeface="Arial"/>
                <a:cs typeface="Arial"/>
              </a:rPr>
              <a:t>GO  </a:t>
            </a:r>
            <a:r>
              <a:rPr sz="3800" spc="25" dirty="0">
                <a:solidFill>
                  <a:srgbClr val="5C5C5C"/>
                </a:solidFill>
                <a:latin typeface="Arial"/>
                <a:cs typeface="Arial"/>
              </a:rPr>
              <a:t>Ikea</a:t>
            </a:r>
            <a:endParaRPr sz="3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05"/>
              </a:spcBef>
            </a:pPr>
            <a:r>
              <a:rPr sz="3800" spc="20" dirty="0">
                <a:solidFill>
                  <a:srgbClr val="5C5C5C"/>
                </a:solidFill>
                <a:latin typeface="Arial"/>
                <a:cs typeface="Arial"/>
              </a:rPr>
              <a:t>Click</a:t>
            </a:r>
            <a:r>
              <a:rPr sz="3800" spc="25" dirty="0">
                <a:solidFill>
                  <a:srgbClr val="5C5C5C"/>
                </a:solidFill>
                <a:latin typeface="Arial"/>
                <a:cs typeface="Arial"/>
              </a:rPr>
              <a:t> </a:t>
            </a:r>
            <a:r>
              <a:rPr sz="3800" spc="30" dirty="0">
                <a:solidFill>
                  <a:srgbClr val="5C5C5C"/>
                </a:solidFill>
                <a:latin typeface="Arial"/>
                <a:cs typeface="Arial"/>
              </a:rPr>
              <a:t>ar</a:t>
            </a:r>
            <a:endParaRPr sz="3800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699541" y="2933445"/>
            <a:ext cx="5084876" cy="331241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020567" y="490727"/>
            <a:ext cx="2951987" cy="176631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17792" y="6587158"/>
            <a:ext cx="4611242" cy="316643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6438899" cy="97535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004304" y="1575816"/>
            <a:ext cx="5436235" cy="0"/>
          </a:xfrm>
          <a:custGeom>
            <a:avLst/>
            <a:gdLst/>
            <a:ahLst/>
            <a:cxnLst/>
            <a:rect l="l" t="t" r="r" b="b"/>
            <a:pathLst>
              <a:path w="5436234">
                <a:moveTo>
                  <a:pt x="0" y="0"/>
                </a:moveTo>
                <a:lnTo>
                  <a:pt x="5436108" y="0"/>
                </a:lnTo>
              </a:path>
            </a:pathLst>
          </a:custGeom>
          <a:ln w="39624">
            <a:solidFill>
              <a:srgbClr val="747676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438531" rIns="0" bIns="0" rtlCol="0">
            <a:spAutoFit/>
          </a:bodyPr>
          <a:lstStyle/>
          <a:p>
            <a:pPr marL="6440170">
              <a:lnSpc>
                <a:spcPct val="100000"/>
              </a:lnSpc>
            </a:pPr>
            <a:r>
              <a:rPr sz="4300" spc="-5" dirty="0"/>
              <a:t>GE</a:t>
            </a:r>
            <a:r>
              <a:rPr sz="4300" spc="-25" dirty="0"/>
              <a:t>O</a:t>
            </a:r>
            <a:r>
              <a:rPr sz="4300" spc="-5" dirty="0"/>
              <a:t>LOCAL</a:t>
            </a:r>
            <a:r>
              <a:rPr sz="4300" spc="-20" dirty="0"/>
              <a:t>I</a:t>
            </a:r>
            <a:r>
              <a:rPr sz="4300" spc="-5" dirty="0"/>
              <a:t>ZACION</a:t>
            </a:r>
            <a:endParaRPr sz="4300"/>
          </a:p>
        </p:txBody>
      </p:sp>
      <p:sp>
        <p:nvSpPr>
          <p:cNvPr id="5" name="object 5"/>
          <p:cNvSpPr txBox="1"/>
          <p:nvPr/>
        </p:nvSpPr>
        <p:spPr>
          <a:xfrm>
            <a:off x="7176261" y="1851152"/>
            <a:ext cx="5230495" cy="2997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2800" spc="-5" dirty="0">
                <a:solidFill>
                  <a:srgbClr val="5C5C5C"/>
                </a:solidFill>
                <a:latin typeface="Arial"/>
                <a:cs typeface="Arial"/>
              </a:rPr>
              <a:t>La </a:t>
            </a:r>
            <a:r>
              <a:rPr sz="2800" dirty="0">
                <a:solidFill>
                  <a:srgbClr val="5C5C5C"/>
                </a:solidFill>
                <a:latin typeface="Arial"/>
                <a:cs typeface="Arial"/>
              </a:rPr>
              <a:t>geolocalización cosiste </a:t>
            </a:r>
            <a:r>
              <a:rPr sz="2800" spc="-5" dirty="0">
                <a:solidFill>
                  <a:srgbClr val="5C5C5C"/>
                </a:solidFill>
                <a:latin typeface="Arial"/>
                <a:cs typeface="Arial"/>
              </a:rPr>
              <a:t>en la  </a:t>
            </a:r>
            <a:r>
              <a:rPr sz="2800" dirty="0">
                <a:solidFill>
                  <a:srgbClr val="5C5C5C"/>
                </a:solidFill>
                <a:latin typeface="Arial"/>
                <a:cs typeface="Arial"/>
              </a:rPr>
              <a:t>localización de una persona,  </a:t>
            </a:r>
            <a:r>
              <a:rPr sz="2800" spc="-5" dirty="0">
                <a:solidFill>
                  <a:srgbClr val="5C5C5C"/>
                </a:solidFill>
                <a:latin typeface="Arial"/>
                <a:cs typeface="Arial"/>
              </a:rPr>
              <a:t>objeto, empresa, </a:t>
            </a:r>
            <a:r>
              <a:rPr sz="2800" dirty="0">
                <a:solidFill>
                  <a:srgbClr val="5C5C5C"/>
                </a:solidFill>
                <a:latin typeface="Arial"/>
                <a:cs typeface="Arial"/>
              </a:rPr>
              <a:t>evento…. </a:t>
            </a:r>
            <a:r>
              <a:rPr sz="2800" spc="-5" dirty="0">
                <a:solidFill>
                  <a:srgbClr val="5C5C5C"/>
                </a:solidFill>
                <a:latin typeface="Arial"/>
                <a:cs typeface="Arial"/>
              </a:rPr>
              <a:t>En  un lugar </a:t>
            </a:r>
            <a:r>
              <a:rPr sz="2800" dirty="0">
                <a:solidFill>
                  <a:srgbClr val="5C5C5C"/>
                </a:solidFill>
                <a:latin typeface="Arial"/>
                <a:cs typeface="Arial"/>
              </a:rPr>
              <a:t>geográfico </a:t>
            </a:r>
            <a:r>
              <a:rPr sz="2800" spc="-5" dirty="0">
                <a:solidFill>
                  <a:srgbClr val="5C5C5C"/>
                </a:solidFill>
                <a:latin typeface="Arial"/>
                <a:cs typeface="Arial"/>
              </a:rPr>
              <a:t>exacto  (normalmente </a:t>
            </a:r>
            <a:r>
              <a:rPr sz="2800" dirty="0">
                <a:solidFill>
                  <a:srgbClr val="5C5C5C"/>
                </a:solidFill>
                <a:latin typeface="Arial"/>
                <a:cs typeface="Arial"/>
              </a:rPr>
              <a:t>representado </a:t>
            </a:r>
            <a:r>
              <a:rPr sz="2800" spc="-5" dirty="0">
                <a:solidFill>
                  <a:srgbClr val="5C5C5C"/>
                </a:solidFill>
                <a:latin typeface="Arial"/>
                <a:cs typeface="Arial"/>
              </a:rPr>
              <a:t>por  un mapa en la web) determinado  por </a:t>
            </a:r>
            <a:r>
              <a:rPr sz="2800" dirty="0">
                <a:solidFill>
                  <a:srgbClr val="5C5C5C"/>
                </a:solidFill>
                <a:latin typeface="Arial"/>
                <a:cs typeface="Arial"/>
              </a:rPr>
              <a:t>unas</a:t>
            </a:r>
            <a:r>
              <a:rPr sz="2800" spc="-20" dirty="0">
                <a:solidFill>
                  <a:srgbClr val="5C5C5C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5C5C5C"/>
                </a:solidFill>
                <a:latin typeface="Arial"/>
                <a:cs typeface="Arial"/>
              </a:rPr>
              <a:t>coordenadas.</a:t>
            </a:r>
            <a:endParaRPr sz="28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7158228" y="5401055"/>
            <a:ext cx="2154935" cy="12938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9567671" y="5280659"/>
            <a:ext cx="2973324" cy="166420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8087868" y="7095743"/>
            <a:ext cx="2868168" cy="190804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878193" y="320547"/>
            <a:ext cx="5492115" cy="39573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2120900">
              <a:lnSpc>
                <a:spcPct val="100000"/>
              </a:lnSpc>
            </a:pPr>
            <a:r>
              <a:rPr sz="4700" dirty="0"/>
              <a:t>PROY</a:t>
            </a:r>
            <a:r>
              <a:rPr sz="4700" spc="-20" dirty="0"/>
              <a:t>E</a:t>
            </a:r>
            <a:r>
              <a:rPr sz="4700" dirty="0"/>
              <a:t>CTO  </a:t>
            </a:r>
            <a:r>
              <a:rPr sz="4700" spc="-5" dirty="0"/>
              <a:t>ESPIRA</a:t>
            </a:r>
            <a:endParaRPr sz="4700"/>
          </a:p>
          <a:p>
            <a:pPr marL="1193800" marR="5080" indent="-469900">
              <a:lnSpc>
                <a:spcPct val="100000"/>
              </a:lnSpc>
              <a:spcBef>
                <a:spcPts val="605"/>
              </a:spcBef>
              <a:tabLst>
                <a:tab pos="1193165" algn="l"/>
              </a:tabLst>
            </a:pPr>
            <a:r>
              <a:rPr sz="2400" dirty="0">
                <a:solidFill>
                  <a:srgbClr val="5C5C5C"/>
                </a:solidFill>
                <a:latin typeface="Segoe UI Symbol"/>
                <a:cs typeface="Segoe UI Symbol"/>
              </a:rPr>
              <a:t>➤	</a:t>
            </a:r>
            <a:r>
              <a:rPr sz="3200" spc="-5" dirty="0">
                <a:solidFill>
                  <a:srgbClr val="5C5C5C"/>
                </a:solidFill>
              </a:rPr>
              <a:t>Pretenden</a:t>
            </a:r>
            <a:r>
              <a:rPr sz="3200" spc="-90" dirty="0">
                <a:solidFill>
                  <a:srgbClr val="5C5C5C"/>
                </a:solidFill>
              </a:rPr>
              <a:t> </a:t>
            </a:r>
            <a:r>
              <a:rPr sz="3200" dirty="0">
                <a:solidFill>
                  <a:srgbClr val="5C5C5C"/>
                </a:solidFill>
              </a:rPr>
              <a:t>conseguir  </a:t>
            </a:r>
            <a:r>
              <a:rPr sz="3200" spc="-5" dirty="0">
                <a:solidFill>
                  <a:srgbClr val="5C5C5C"/>
                </a:solidFill>
              </a:rPr>
              <a:t>una aplicación que  pueda </a:t>
            </a:r>
            <a:r>
              <a:rPr sz="3200" dirty="0">
                <a:solidFill>
                  <a:srgbClr val="5C5C5C"/>
                </a:solidFill>
              </a:rPr>
              <a:t>ser sencilla </a:t>
            </a:r>
            <a:r>
              <a:rPr sz="3200" spc="-5" dirty="0">
                <a:solidFill>
                  <a:srgbClr val="5C5C5C"/>
                </a:solidFill>
              </a:rPr>
              <a:t>de  manejar </a:t>
            </a:r>
            <a:r>
              <a:rPr sz="3200" dirty="0">
                <a:solidFill>
                  <a:srgbClr val="5C5C5C"/>
                </a:solidFill>
              </a:rPr>
              <a:t>e </a:t>
            </a:r>
            <a:r>
              <a:rPr sz="3200" spc="-5" dirty="0">
                <a:solidFill>
                  <a:srgbClr val="5C5C5C"/>
                </a:solidFill>
              </a:rPr>
              <a:t>intuitiva </a:t>
            </a:r>
            <a:r>
              <a:rPr sz="3200" dirty="0">
                <a:solidFill>
                  <a:srgbClr val="5C5C5C"/>
                </a:solidFill>
              </a:rPr>
              <a:t>en</a:t>
            </a:r>
            <a:r>
              <a:rPr sz="3200" spc="-80" dirty="0">
                <a:solidFill>
                  <a:srgbClr val="5C5C5C"/>
                </a:solidFill>
              </a:rPr>
              <a:t> </a:t>
            </a:r>
            <a:r>
              <a:rPr sz="3200" dirty="0">
                <a:solidFill>
                  <a:srgbClr val="5C5C5C"/>
                </a:solidFill>
              </a:rPr>
              <a:t>el  </a:t>
            </a:r>
            <a:r>
              <a:rPr sz="3200" spc="-5" dirty="0">
                <a:solidFill>
                  <a:srgbClr val="5C5C5C"/>
                </a:solidFill>
              </a:rPr>
              <a:t>mundo</a:t>
            </a:r>
            <a:r>
              <a:rPr sz="3200" spc="-65" dirty="0">
                <a:solidFill>
                  <a:srgbClr val="5C5C5C"/>
                </a:solidFill>
              </a:rPr>
              <a:t> </a:t>
            </a:r>
            <a:r>
              <a:rPr sz="3200" spc="-5" dirty="0">
                <a:solidFill>
                  <a:srgbClr val="5C5C5C"/>
                </a:solidFill>
              </a:rPr>
              <a:t>educativo.</a:t>
            </a:r>
            <a:endParaRPr sz="3200">
              <a:latin typeface="Segoe UI Symbol"/>
              <a:cs typeface="Segoe UI Symbo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6438899" cy="97535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578852" y="5591555"/>
            <a:ext cx="3918204" cy="197053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6438899" cy="97535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061961" y="246633"/>
            <a:ext cx="5059680" cy="13106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4300" spc="-5" dirty="0"/>
              <a:t>APLICACION EN</a:t>
            </a:r>
            <a:r>
              <a:rPr sz="4300" spc="-70" dirty="0"/>
              <a:t> </a:t>
            </a:r>
            <a:r>
              <a:rPr sz="4300" spc="-5" dirty="0"/>
              <a:t>EL  AULA</a:t>
            </a:r>
            <a:endParaRPr sz="4300"/>
          </a:p>
        </p:txBody>
      </p:sp>
      <p:sp>
        <p:nvSpPr>
          <p:cNvPr id="4" name="object 4"/>
          <p:cNvSpPr/>
          <p:nvPr/>
        </p:nvSpPr>
        <p:spPr>
          <a:xfrm>
            <a:off x="6898131" y="1842770"/>
            <a:ext cx="140207" cy="14935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898131" y="5972809"/>
            <a:ext cx="140207" cy="14935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6886193" y="1635379"/>
            <a:ext cx="5066030" cy="58775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3370">
              <a:lnSpc>
                <a:spcPct val="100000"/>
              </a:lnSpc>
            </a:pPr>
            <a:r>
              <a:rPr sz="2800" spc="-5" dirty="0">
                <a:solidFill>
                  <a:srgbClr val="5C5C5C"/>
                </a:solidFill>
                <a:latin typeface="Arial"/>
                <a:cs typeface="Arial"/>
              </a:rPr>
              <a:t>Ventajas</a:t>
            </a:r>
            <a:endParaRPr sz="2800">
              <a:latin typeface="Arial"/>
              <a:cs typeface="Arial"/>
            </a:endParaRPr>
          </a:p>
          <a:p>
            <a:pPr marL="481965" indent="-469265">
              <a:lnSpc>
                <a:spcPct val="100000"/>
              </a:lnSpc>
              <a:spcBef>
                <a:spcPts val="1800"/>
              </a:spcBef>
              <a:buChar char="•"/>
              <a:tabLst>
                <a:tab pos="481965" algn="l"/>
                <a:tab pos="482600" algn="l"/>
              </a:tabLst>
            </a:pPr>
            <a:r>
              <a:rPr sz="2800" spc="-5" dirty="0">
                <a:solidFill>
                  <a:srgbClr val="5C5C5C"/>
                </a:solidFill>
                <a:latin typeface="Arial"/>
                <a:cs typeface="Arial"/>
              </a:rPr>
              <a:t>Contribuye al</a:t>
            </a:r>
            <a:r>
              <a:rPr sz="2800" spc="-20" dirty="0">
                <a:solidFill>
                  <a:srgbClr val="5C5C5C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5C5C5C"/>
                </a:solidFill>
                <a:latin typeface="Arial"/>
                <a:cs typeface="Arial"/>
              </a:rPr>
              <a:t>aprendizaje</a:t>
            </a:r>
            <a:endParaRPr sz="2800">
              <a:latin typeface="Arial"/>
              <a:cs typeface="Arial"/>
            </a:endParaRPr>
          </a:p>
          <a:p>
            <a:pPr marL="481965">
              <a:lnSpc>
                <a:spcPct val="100000"/>
              </a:lnSpc>
            </a:pPr>
            <a:r>
              <a:rPr sz="2800" spc="-5" dirty="0">
                <a:solidFill>
                  <a:srgbClr val="5C5C5C"/>
                </a:solidFill>
                <a:latin typeface="Arial"/>
                <a:cs typeface="Arial"/>
              </a:rPr>
              <a:t>por</a:t>
            </a:r>
            <a:r>
              <a:rPr sz="2800" spc="-80" dirty="0">
                <a:solidFill>
                  <a:srgbClr val="5C5C5C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5C5C5C"/>
                </a:solidFill>
                <a:latin typeface="Arial"/>
                <a:cs typeface="Arial"/>
              </a:rPr>
              <a:t>descubrimiento</a:t>
            </a:r>
            <a:endParaRPr sz="2800">
              <a:latin typeface="Arial"/>
              <a:cs typeface="Arial"/>
            </a:endParaRPr>
          </a:p>
          <a:p>
            <a:pPr marL="481965" indent="-469265">
              <a:lnSpc>
                <a:spcPct val="100000"/>
              </a:lnSpc>
              <a:spcBef>
                <a:spcPts val="1800"/>
              </a:spcBef>
              <a:buChar char="•"/>
              <a:tabLst>
                <a:tab pos="481965" algn="l"/>
                <a:tab pos="482600" algn="l"/>
              </a:tabLst>
            </a:pPr>
            <a:r>
              <a:rPr sz="2800" spc="-5" dirty="0">
                <a:solidFill>
                  <a:srgbClr val="5C5C5C"/>
                </a:solidFill>
                <a:latin typeface="Arial"/>
                <a:cs typeface="Arial"/>
              </a:rPr>
              <a:t>Estimulo</a:t>
            </a:r>
            <a:r>
              <a:rPr sz="2800" spc="-30" dirty="0">
                <a:solidFill>
                  <a:srgbClr val="5C5C5C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5C5C5C"/>
                </a:solidFill>
                <a:latin typeface="Arial"/>
                <a:cs typeface="Arial"/>
              </a:rPr>
              <a:t>motivador</a:t>
            </a:r>
            <a:endParaRPr sz="2800">
              <a:latin typeface="Arial"/>
              <a:cs typeface="Arial"/>
            </a:endParaRPr>
          </a:p>
          <a:p>
            <a:pPr marL="481965" marR="5080" indent="-469265">
              <a:lnSpc>
                <a:spcPct val="100000"/>
              </a:lnSpc>
              <a:spcBef>
                <a:spcPts val="1800"/>
              </a:spcBef>
              <a:buChar char="•"/>
              <a:tabLst>
                <a:tab pos="481965" algn="l"/>
                <a:tab pos="482600" algn="l"/>
              </a:tabLst>
            </a:pPr>
            <a:r>
              <a:rPr sz="2800" spc="-5" dirty="0">
                <a:solidFill>
                  <a:srgbClr val="5C5C5C"/>
                </a:solidFill>
                <a:latin typeface="Arial"/>
                <a:cs typeface="Arial"/>
              </a:rPr>
              <a:t>Supone un </a:t>
            </a:r>
            <a:r>
              <a:rPr sz="2800" dirty="0">
                <a:solidFill>
                  <a:srgbClr val="5C5C5C"/>
                </a:solidFill>
                <a:latin typeface="Arial"/>
                <a:cs typeface="Arial"/>
              </a:rPr>
              <a:t>recurso </a:t>
            </a:r>
            <a:r>
              <a:rPr sz="2800" spc="-5" dirty="0">
                <a:solidFill>
                  <a:srgbClr val="5C5C5C"/>
                </a:solidFill>
                <a:latin typeface="Arial"/>
                <a:cs typeface="Arial"/>
              </a:rPr>
              <a:t>formativo  </a:t>
            </a:r>
            <a:r>
              <a:rPr sz="2800" dirty="0">
                <a:solidFill>
                  <a:srgbClr val="5C5C5C"/>
                </a:solidFill>
                <a:latin typeface="Arial"/>
                <a:cs typeface="Arial"/>
              </a:rPr>
              <a:t>atractivo</a:t>
            </a:r>
            <a:endParaRPr sz="2800">
              <a:latin typeface="Arial"/>
              <a:cs typeface="Arial"/>
            </a:endParaRPr>
          </a:p>
          <a:p>
            <a:pPr>
              <a:lnSpc>
                <a:spcPct val="100000"/>
              </a:lnSpc>
              <a:buClr>
                <a:srgbClr val="5C5C5C"/>
              </a:buClr>
              <a:buFont typeface="Arial"/>
              <a:buChar char="•"/>
            </a:pPr>
            <a:endParaRPr sz="2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"/>
              </a:spcBef>
              <a:buClr>
                <a:srgbClr val="5C5C5C"/>
              </a:buClr>
              <a:buFont typeface="Arial"/>
              <a:buChar char="•"/>
            </a:pPr>
            <a:endParaRPr sz="3250">
              <a:latin typeface="Times New Roman"/>
              <a:cs typeface="Times New Roman"/>
            </a:endParaRPr>
          </a:p>
          <a:p>
            <a:pPr marL="293370">
              <a:lnSpc>
                <a:spcPct val="100000"/>
              </a:lnSpc>
            </a:pPr>
            <a:r>
              <a:rPr sz="2800" dirty="0">
                <a:solidFill>
                  <a:srgbClr val="5C5C5C"/>
                </a:solidFill>
                <a:latin typeface="Arial"/>
                <a:cs typeface="Arial"/>
              </a:rPr>
              <a:t>Desventajas</a:t>
            </a:r>
            <a:endParaRPr sz="2800">
              <a:latin typeface="Arial"/>
              <a:cs typeface="Arial"/>
            </a:endParaRPr>
          </a:p>
          <a:p>
            <a:pPr marL="293370" indent="-280670">
              <a:lnSpc>
                <a:spcPct val="100000"/>
              </a:lnSpc>
              <a:spcBef>
                <a:spcPts val="1800"/>
              </a:spcBef>
              <a:buChar char="•"/>
              <a:tabLst>
                <a:tab pos="292735" algn="l"/>
                <a:tab pos="293370" algn="l"/>
              </a:tabLst>
            </a:pPr>
            <a:r>
              <a:rPr sz="2800" spc="-5" dirty="0">
                <a:solidFill>
                  <a:srgbClr val="5C5C5C"/>
                </a:solidFill>
                <a:latin typeface="Arial"/>
                <a:cs typeface="Arial"/>
              </a:rPr>
              <a:t>Alto </a:t>
            </a:r>
            <a:r>
              <a:rPr sz="2800" dirty="0">
                <a:solidFill>
                  <a:srgbClr val="5C5C5C"/>
                </a:solidFill>
                <a:latin typeface="Arial"/>
                <a:cs typeface="Arial"/>
              </a:rPr>
              <a:t>coste</a:t>
            </a:r>
            <a:r>
              <a:rPr sz="2800" spc="-35" dirty="0">
                <a:solidFill>
                  <a:srgbClr val="5C5C5C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5C5C5C"/>
                </a:solidFill>
                <a:latin typeface="Arial"/>
                <a:cs typeface="Arial"/>
              </a:rPr>
              <a:t>economico</a:t>
            </a:r>
            <a:endParaRPr sz="2800">
              <a:latin typeface="Arial"/>
              <a:cs typeface="Arial"/>
            </a:endParaRPr>
          </a:p>
          <a:p>
            <a:pPr marL="293370" indent="-280670">
              <a:lnSpc>
                <a:spcPct val="100000"/>
              </a:lnSpc>
              <a:spcBef>
                <a:spcPts val="1800"/>
              </a:spcBef>
              <a:buChar char="•"/>
              <a:tabLst>
                <a:tab pos="292735" algn="l"/>
                <a:tab pos="293370" algn="l"/>
              </a:tabLst>
            </a:pPr>
            <a:r>
              <a:rPr sz="2800" spc="-5" dirty="0">
                <a:solidFill>
                  <a:srgbClr val="5C5C5C"/>
                </a:solidFill>
                <a:latin typeface="Arial"/>
                <a:cs typeface="Arial"/>
              </a:rPr>
              <a:t>Difícil</a:t>
            </a:r>
            <a:r>
              <a:rPr sz="2800" spc="-75" dirty="0">
                <a:solidFill>
                  <a:srgbClr val="5C5C5C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5C5C5C"/>
                </a:solidFill>
                <a:latin typeface="Arial"/>
                <a:cs typeface="Arial"/>
              </a:rPr>
              <a:t>disponibilidad</a:t>
            </a:r>
            <a:endParaRPr sz="2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</TotalTime>
  <Words>161</Words>
  <Application>Microsoft Office PowerPoint</Application>
  <PresentationFormat>Personalizado</PresentationFormat>
  <Paragraphs>52</Paragraphs>
  <Slides>12</Slides>
  <Notes>0</Notes>
  <HiddenSlides>0</HiddenSlides>
  <MMClips>1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12</vt:i4>
      </vt:variant>
    </vt:vector>
  </HeadingPairs>
  <TitlesOfParts>
    <vt:vector size="17" baseType="lpstr">
      <vt:lpstr>Arial</vt:lpstr>
      <vt:lpstr>Calibri</vt:lpstr>
      <vt:lpstr>Segoe UI Symbol</vt:lpstr>
      <vt:lpstr>Times New Roman</vt:lpstr>
      <vt:lpstr>Office Theme</vt:lpstr>
      <vt:lpstr>REALIDAD   AUMENTADA </vt:lpstr>
      <vt:lpstr>INDICE</vt:lpstr>
      <vt:lpstr>Presentación de PowerPoint</vt:lpstr>
      <vt:lpstr>DIFERENCIA</vt:lpstr>
      <vt:lpstr>DIFERENTES  HERRAMIENTAS</vt:lpstr>
      <vt:lpstr>DIFERENTES ALPLICACIONES</vt:lpstr>
      <vt:lpstr>GEOLOCALIZACION</vt:lpstr>
      <vt:lpstr>PROYECTO  ESPIRA ➤ Pretenden conseguir  una aplicación que  pueda ser sencilla de  manejar e intuitiva en el  mundo educativo.</vt:lpstr>
      <vt:lpstr>APLICACION EN EL  AULA</vt:lpstr>
      <vt:lpstr>APLICACION EN EL  AULA</vt:lpstr>
      <vt:lpstr>Y AHORA DEBATIMOS….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REALIDAD AUMENTADA</dc:title>
  <dc:creator>Usuario</dc:creator>
  <cp:lastModifiedBy>Usuario</cp:lastModifiedBy>
  <cp:revision>1</cp:revision>
  <dcterms:created xsi:type="dcterms:W3CDTF">2016-10-18T16:10:33Z</dcterms:created>
  <dcterms:modified xsi:type="dcterms:W3CDTF">2016-10-18T16:13:52Z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2016-10-18T00:00:00Z</vt:filetime>
  </property>
  <property fmtid="{D5CDD505-2E9C-101B-9397-08002B2CF9AE}" pid="3" name="Creator">
    <vt:lpwstr>Microsoft® PowerPoint® 2013</vt:lpwstr>
  </property>
  <property fmtid="{D5CDD505-2E9C-101B-9397-08002B2CF9AE}" pid="4" name="LastSaved">
    <vt:filetime>2016-10-18T00:00:00Z</vt:filetime>
  </property>
</Properties>
</file>