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6" r:id="rId4"/>
    <p:sldId id="268" r:id="rId5"/>
    <p:sldId id="271" r:id="rId6"/>
    <p:sldId id="273" r:id="rId7"/>
    <p:sldId id="274" r:id="rId8"/>
    <p:sldId id="275" r:id="rId9"/>
    <p:sldId id="276" r:id="rId10"/>
    <p:sldId id="269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70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06/10/2014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N%C3%A9stor_Garc%C3%ADa_Canclini" TargetMode="External"/><Relationship Id="rId2" Type="http://schemas.openxmlformats.org/officeDocument/2006/relationships/hyperlink" Target="http://es.wikipedia.org/wiki/Antrop%C3%B3logo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640960" cy="4104456"/>
          </a:xfrm>
        </p:spPr>
        <p:txBody>
          <a:bodyPr>
            <a:normAutofit/>
          </a:bodyPr>
          <a:lstStyle/>
          <a:p>
            <a:r>
              <a:rPr lang="es-ES" sz="8800" b="1" dirty="0" smtClean="0">
                <a:solidFill>
                  <a:srgbClr val="FF0000"/>
                </a:solidFill>
              </a:rPr>
              <a:t>CONSUMO, LUEGO EXISTO.</a:t>
            </a:r>
            <a:endParaRPr lang="es-ES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3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-15769"/>
            <a:ext cx="7772400" cy="204410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568952" cy="5760640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 descr="C:\Users\ernesto.garcia\Desktop\consumo-visual-1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6632"/>
            <a:ext cx="5112568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883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0"/>
            <a:ext cx="8572560" cy="1357297"/>
          </a:xfrm>
        </p:spPr>
        <p:txBody>
          <a:bodyPr>
            <a:normAutofit/>
          </a:bodyPr>
          <a:lstStyle/>
          <a:p>
            <a:r>
              <a:rPr lang="es-ES" sz="3600" dirty="0" smtClean="0"/>
              <a:t>Conceptos clave en la práctica para la comprensión e interpretación de significados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8358246" cy="5572140"/>
          </a:xfrm>
        </p:spPr>
        <p:txBody>
          <a:bodyPr/>
          <a:lstStyle/>
          <a:p>
            <a:pPr algn="l"/>
            <a:r>
              <a:rPr lang="es-ES" dirty="0" smtClean="0"/>
              <a:t>Tratan de organizar las propias ideas acerca de cualquier actividad sobre educación mediática, tanto de </a:t>
            </a:r>
            <a:r>
              <a:rPr lang="es-ES" b="1" i="1" dirty="0" smtClean="0"/>
              <a:t>análisis</a:t>
            </a:r>
            <a:r>
              <a:rPr lang="es-ES" i="1" dirty="0" smtClean="0"/>
              <a:t> </a:t>
            </a:r>
            <a:r>
              <a:rPr lang="es-ES" dirty="0" smtClean="0"/>
              <a:t>(estudio de la publicidad o de las noticias), como </a:t>
            </a:r>
            <a:r>
              <a:rPr lang="es-ES" b="1" dirty="0" smtClean="0"/>
              <a:t>creativas</a:t>
            </a:r>
            <a:r>
              <a:rPr lang="es-ES" dirty="0" smtClean="0"/>
              <a:t> (por ejemplo hacer fotos).</a:t>
            </a:r>
          </a:p>
          <a:p>
            <a:pPr algn="l"/>
            <a:r>
              <a:rPr lang="es-ES" dirty="0" smtClean="0"/>
              <a:t>PRODUCCIÓN</a:t>
            </a:r>
          </a:p>
          <a:p>
            <a:pPr algn="l"/>
            <a:r>
              <a:rPr lang="es-ES" dirty="0" smtClean="0"/>
              <a:t>LENGUAJE.</a:t>
            </a:r>
          </a:p>
          <a:p>
            <a:pPr algn="l"/>
            <a:r>
              <a:rPr lang="es-ES" dirty="0" smtClean="0"/>
              <a:t>REPRESENTACIÓN.</a:t>
            </a:r>
          </a:p>
          <a:p>
            <a:pPr algn="l"/>
            <a:r>
              <a:rPr lang="es-ES" dirty="0" smtClean="0"/>
              <a:t>AUDIENCIA.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dirty="0" smtClean="0"/>
              <a:t>PRODUCCIÓN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28670"/>
            <a:ext cx="8858280" cy="5929330"/>
          </a:xfrm>
        </p:spPr>
        <p:txBody>
          <a:bodyPr/>
          <a:lstStyle/>
          <a:p>
            <a:pPr algn="l"/>
            <a:r>
              <a:rPr lang="es-ES" dirty="0" smtClean="0"/>
              <a:t>Los </a:t>
            </a:r>
            <a:r>
              <a:rPr lang="es-ES" b="1" dirty="0" smtClean="0"/>
              <a:t>textos</a:t>
            </a:r>
            <a:r>
              <a:rPr lang="es-ES" dirty="0" smtClean="0"/>
              <a:t> mediáticos son elaborados conscientemente. (interés económico, identidad cultural, etc.)</a:t>
            </a:r>
          </a:p>
          <a:p>
            <a:pPr algn="l"/>
            <a:r>
              <a:rPr lang="es-ES" dirty="0" smtClean="0"/>
              <a:t>¿Qué tecnologías se usan?, quien elabora los textos?, ¿Quién es el dueño/s?, Quien controla la producción y distribución?, ¿a quien se escucha en los medios y a quien se excluye y porqué?</a:t>
            </a:r>
          </a:p>
          <a:p>
            <a:pPr algn="l"/>
            <a:r>
              <a:rPr lang="es-ES" dirty="0" smtClean="0"/>
              <a:t>*BBC, Gran Hermano, Prisa…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928670"/>
          </a:xfrm>
        </p:spPr>
        <p:txBody>
          <a:bodyPr>
            <a:normAutofit fontScale="90000"/>
          </a:bodyPr>
          <a:lstStyle/>
          <a:p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dirty="0" smtClean="0"/>
              <a:t>LENGUAJE.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054" y="692696"/>
            <a:ext cx="9144000" cy="5786454"/>
          </a:xfrm>
        </p:spPr>
        <p:txBody>
          <a:bodyPr/>
          <a:lstStyle/>
          <a:p>
            <a:pPr algn="l"/>
            <a:r>
              <a:rPr lang="es-ES" dirty="0" smtClean="0"/>
              <a:t>Hablado, escrito, imágenes, movimiento, sonido, ruidos, ..</a:t>
            </a:r>
          </a:p>
          <a:p>
            <a:pPr algn="l"/>
            <a:r>
              <a:rPr lang="es-ES" dirty="0" smtClean="0"/>
              <a:t>Prestar atención a :</a:t>
            </a:r>
          </a:p>
          <a:p>
            <a:pPr algn="l"/>
            <a:r>
              <a:rPr lang="es-ES" i="1" dirty="0" smtClean="0"/>
              <a:t>Los significados </a:t>
            </a:r>
            <a:r>
              <a:rPr lang="es-ES" dirty="0" smtClean="0"/>
              <a:t>(usos de las formas del lenguaje para comunicar)</a:t>
            </a:r>
          </a:p>
          <a:p>
            <a:pPr algn="l"/>
            <a:r>
              <a:rPr lang="es-ES" i="1" dirty="0" smtClean="0"/>
              <a:t>Las convenciones </a:t>
            </a:r>
            <a:r>
              <a:rPr lang="es-ES" dirty="0" smtClean="0"/>
              <a:t>(lo acepta la audiencia).</a:t>
            </a:r>
          </a:p>
          <a:p>
            <a:pPr algn="l"/>
            <a:r>
              <a:rPr lang="es-ES" i="1" dirty="0" smtClean="0"/>
              <a:t>Los códigos </a:t>
            </a:r>
            <a:r>
              <a:rPr lang="es-ES" dirty="0" smtClean="0"/>
              <a:t>(reglas gramaticales sí/no).</a:t>
            </a:r>
          </a:p>
          <a:p>
            <a:pPr algn="l"/>
            <a:r>
              <a:rPr lang="es-ES" i="1" dirty="0" smtClean="0"/>
              <a:t>Los géneros </a:t>
            </a:r>
            <a:r>
              <a:rPr lang="es-ES" dirty="0" smtClean="0"/>
              <a:t>(noticias, películas) </a:t>
            </a:r>
          </a:p>
          <a:p>
            <a:pPr algn="l"/>
            <a:r>
              <a:rPr lang="es-ES" i="1" dirty="0" smtClean="0"/>
              <a:t>Las combinaciones </a:t>
            </a:r>
            <a:r>
              <a:rPr lang="es-ES" dirty="0" smtClean="0"/>
              <a:t>(imágenes, sonidos, palabras.)</a:t>
            </a:r>
          </a:p>
          <a:p>
            <a:pPr algn="l"/>
            <a:r>
              <a:rPr lang="es-ES" i="1" dirty="0" smtClean="0"/>
              <a:t>Las tecnologías </a:t>
            </a:r>
            <a:r>
              <a:rPr lang="es-ES" dirty="0" smtClean="0"/>
              <a:t>(cómo afectan a los significados).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1071546"/>
          </a:xfrm>
        </p:spPr>
        <p:txBody>
          <a:bodyPr>
            <a:normAutofit fontScale="90000"/>
          </a:bodyPr>
          <a:lstStyle/>
          <a:p>
            <a:r>
              <a:rPr lang="es-ES" i="1" dirty="0" smtClean="0"/>
              <a:t/>
            </a:r>
            <a:br>
              <a:rPr lang="es-ES" i="1" dirty="0" smtClean="0"/>
            </a:br>
            <a:r>
              <a:rPr lang="es-ES" dirty="0" smtClean="0"/>
              <a:t>REPRESENTACIÓN.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Los medios ofrecen una visión-versión del mundo.</a:t>
            </a:r>
          </a:p>
          <a:p>
            <a:pPr algn="l"/>
            <a:r>
              <a:rPr lang="es-ES" dirty="0" smtClean="0"/>
              <a:t>Representan la realidad sesgada y </a:t>
            </a:r>
            <a:r>
              <a:rPr lang="es-ES" dirty="0" err="1" smtClean="0"/>
              <a:t>ob</a:t>
            </a:r>
            <a:r>
              <a:rPr lang="es-ES" dirty="0" smtClean="0"/>
              <a:t>-subjetiva.</a:t>
            </a:r>
          </a:p>
          <a:p>
            <a:pPr algn="l"/>
            <a:r>
              <a:rPr lang="es-ES" dirty="0" smtClean="0"/>
              <a:t>Estudiar las re-presentaciones mediáticas significa atender a:</a:t>
            </a:r>
          </a:p>
          <a:p>
            <a:pPr algn="l"/>
            <a:r>
              <a:rPr lang="es-ES" dirty="0" smtClean="0"/>
              <a:t>El realismo.</a:t>
            </a:r>
          </a:p>
          <a:p>
            <a:pPr algn="l"/>
            <a:r>
              <a:rPr lang="es-ES" dirty="0" smtClean="0"/>
              <a:t>La veracidad. ¿cómo tratan de ser veraces?</a:t>
            </a:r>
          </a:p>
          <a:p>
            <a:pPr algn="l"/>
            <a:r>
              <a:rPr lang="es-ES" dirty="0" smtClean="0"/>
              <a:t>Las presencias-ausencias. ¿Dentro-fuera?.</a:t>
            </a:r>
          </a:p>
          <a:p>
            <a:pPr algn="l"/>
            <a:r>
              <a:rPr lang="es-ES" dirty="0" smtClean="0"/>
              <a:t>Los sesgos y la objetividad. Visiones y valores.</a:t>
            </a:r>
          </a:p>
          <a:p>
            <a:pPr algn="l"/>
            <a:r>
              <a:rPr lang="es-ES" dirty="0" smtClean="0"/>
              <a:t>Los estereotipos. ¿cómo representan los diferentes grupos.</a:t>
            </a:r>
          </a:p>
          <a:p>
            <a:pPr algn="l"/>
            <a:r>
              <a:rPr lang="es-ES" dirty="0" smtClean="0"/>
              <a:t>Las interpretaciones e influencias.</a:t>
            </a:r>
          </a:p>
          <a:p>
            <a:pPr algn="l"/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1071546"/>
          </a:xfrm>
        </p:spPr>
        <p:txBody>
          <a:bodyPr/>
          <a:lstStyle/>
          <a:p>
            <a:r>
              <a:rPr lang="es-ES" dirty="0" smtClean="0"/>
              <a:t>AUDIENCIAS.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715016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La audiencia masiva es muy sofisticada, no todo se vende.</a:t>
            </a:r>
          </a:p>
          <a:p>
            <a:pPr algn="l"/>
            <a:r>
              <a:rPr lang="es-ES" dirty="0" smtClean="0"/>
              <a:t>Estudiar las audiencias mediáticas significa atender a:</a:t>
            </a:r>
          </a:p>
          <a:p>
            <a:pPr algn="l"/>
            <a:r>
              <a:rPr lang="es-ES" dirty="0" smtClean="0"/>
              <a:t>Fijación de objetivos. ¿cómo apelan?,</a:t>
            </a:r>
          </a:p>
          <a:p>
            <a:pPr algn="l"/>
            <a:r>
              <a:rPr lang="es-ES" dirty="0" smtClean="0"/>
              <a:t>Tratamiento. ¿qué suposiciones se hacen?</a:t>
            </a:r>
          </a:p>
          <a:p>
            <a:pPr algn="l"/>
            <a:r>
              <a:rPr lang="es-ES" dirty="0" smtClean="0"/>
              <a:t>Distribución. ¿Cómo llegan a las audiencias?.</a:t>
            </a:r>
          </a:p>
          <a:p>
            <a:pPr algn="l"/>
            <a:r>
              <a:rPr lang="es-ES" dirty="0" smtClean="0"/>
              <a:t>Usos. ¿Cómo se usan los medios ?. Hábitos y pautas.</a:t>
            </a:r>
          </a:p>
          <a:p>
            <a:pPr algn="l"/>
            <a:r>
              <a:rPr lang="es-ES" dirty="0" smtClean="0"/>
              <a:t>Interpretación. ¿qué sentidos les dan?.</a:t>
            </a:r>
          </a:p>
          <a:p>
            <a:pPr algn="l"/>
            <a:r>
              <a:rPr lang="es-ES" dirty="0" smtClean="0"/>
              <a:t>Disfrute. ¿ qué gusta o disgusta?</a:t>
            </a:r>
          </a:p>
          <a:p>
            <a:pPr algn="l"/>
            <a:r>
              <a:rPr lang="es-ES" dirty="0" smtClean="0"/>
              <a:t>Diferencias sociales. ¿sexo, clase social, edad, etnia..? 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568952" cy="1008112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Estudio de casos: :chat, correo electrónico, videojuegos, Internet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8280920" cy="2736304"/>
          </a:xfrm>
        </p:spPr>
        <p:txBody>
          <a:bodyPr>
            <a:normAutofit/>
          </a:bodyPr>
          <a:lstStyle/>
          <a:p>
            <a:r>
              <a:rPr lang="es-ES" sz="6000" b="1" dirty="0" smtClean="0">
                <a:solidFill>
                  <a:srgbClr val="FF0000"/>
                </a:solidFill>
              </a:rPr>
              <a:t>Internet</a:t>
            </a:r>
            <a:endParaRPr lang="es-E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7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92088"/>
          </a:xfrm>
        </p:spPr>
        <p:txBody>
          <a:bodyPr/>
          <a:lstStyle/>
          <a:p>
            <a:r>
              <a:rPr lang="es-ES" dirty="0" smtClean="0"/>
              <a:t>Producción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784976" cy="5328592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600" dirty="0" smtClean="0"/>
              <a:t>Las tecnologías usadas para generar y difundir información en la red.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600" dirty="0" smtClean="0"/>
              <a:t>La importancia de las influencias comerciales, la publicidad, la promoción  y el liderazgo.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600" dirty="0" smtClean="0"/>
              <a:t>El uso de internet  por parte de individuos o grupos  de presión para persuadir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600" dirty="0" smtClean="0"/>
              <a:t>Las relaciones entre Internet y otros medios. (Tv, juegos, )</a:t>
            </a:r>
          </a:p>
          <a:p>
            <a:pPr algn="l"/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596172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720079"/>
          </a:xfrm>
        </p:spPr>
        <p:txBody>
          <a:bodyPr>
            <a:normAutofit/>
          </a:bodyPr>
          <a:lstStyle/>
          <a:p>
            <a:r>
              <a:rPr lang="es-ES" sz="4000" dirty="0" smtClean="0"/>
              <a:t>Representación</a:t>
            </a: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84976" cy="54006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Como pretenden las páginas de Internet “decir la verdad” y establecer la verdad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Como pueden los lectores emitir juicios sobre la fiabilidad, la parcialidad y la exactitud, por ejemplo, comparando páginas.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dirty="0" smtClean="0"/>
              <a:t>Aspectos de la experiencia y o puntos de vista.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16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792088"/>
          </a:xfrm>
        </p:spPr>
        <p:txBody>
          <a:bodyPr/>
          <a:lstStyle/>
          <a:p>
            <a:r>
              <a:rPr lang="es-ES" dirty="0" smtClean="0"/>
              <a:t>Lenguaje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8928992" cy="5328592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¿Puedes continuar con el análisis</a:t>
            </a:r>
            <a:r>
              <a:rPr lang="es-ES" sz="2800" smtClean="0"/>
              <a:t>?, inténtalo..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42084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475252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>
                <a:solidFill>
                  <a:srgbClr val="222222"/>
                </a:solidFill>
                <a:latin typeface="Arial"/>
              </a:rPr>
              <a:t>¿Alguna vez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has pensado 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cuánto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influye la publicidad 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en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tu conducta 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como consumidor?</a:t>
            </a:r>
            <a:br>
              <a:rPr lang="es-ES" b="1" dirty="0">
                <a:solidFill>
                  <a:srgbClr val="222222"/>
                </a:solidFill>
                <a:latin typeface="Arial"/>
              </a:rPr>
            </a:br>
            <a:r>
              <a:rPr lang="es-ES" b="1" dirty="0">
                <a:solidFill>
                  <a:srgbClr val="222222"/>
                </a:solidFill>
                <a:latin typeface="Arial"/>
              </a:rPr>
              <a:t/>
            </a:r>
            <a:br>
              <a:rPr lang="es-ES" b="1" dirty="0">
                <a:solidFill>
                  <a:srgbClr val="222222"/>
                </a:solidFill>
                <a:latin typeface="Arial"/>
              </a:rPr>
            </a:br>
            <a:r>
              <a:rPr lang="es-ES" b="1" dirty="0">
                <a:solidFill>
                  <a:srgbClr val="222222"/>
                </a:solidFill>
                <a:latin typeface="Arial"/>
              </a:rPr>
              <a:t>¿Realmente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crees 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que las cosas que compras o las marcas que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consumes </a:t>
            </a:r>
            <a:r>
              <a:rPr lang="es-ES" b="1" dirty="0">
                <a:solidFill>
                  <a:srgbClr val="222222"/>
                </a:solidFill>
                <a:latin typeface="Arial"/>
              </a:rPr>
              <a:t>te definen como persona, te dan personalidad?</a:t>
            </a:r>
            <a:br>
              <a:rPr lang="es-ES" b="1" dirty="0">
                <a:solidFill>
                  <a:srgbClr val="222222"/>
                </a:solidFill>
                <a:latin typeface="Arial"/>
              </a:rPr>
            </a:br>
            <a:r>
              <a:rPr lang="es-ES" b="1" dirty="0">
                <a:solidFill>
                  <a:srgbClr val="222222"/>
                </a:solidFill>
                <a:latin typeface="Arial"/>
              </a:rPr>
              <a:t/>
            </a:r>
            <a:br>
              <a:rPr lang="es-ES" b="1" dirty="0">
                <a:solidFill>
                  <a:srgbClr val="222222"/>
                </a:solidFill>
                <a:latin typeface="Arial"/>
              </a:rPr>
            </a:br>
            <a:r>
              <a:rPr lang="es-ES" b="1" dirty="0">
                <a:solidFill>
                  <a:srgbClr val="222222"/>
                </a:solidFill>
                <a:latin typeface="Arial"/>
              </a:rPr>
              <a:t>¿Somos conscientes de la contaminación visual que genera el exceso de </a:t>
            </a:r>
            <a:r>
              <a:rPr lang="es-ES" b="1" dirty="0" smtClean="0">
                <a:solidFill>
                  <a:srgbClr val="222222"/>
                </a:solidFill>
                <a:latin typeface="Arial"/>
              </a:rPr>
              <a:t>publicidad?</a:t>
            </a:r>
            <a:r>
              <a:rPr lang="es-ES" dirty="0">
                <a:solidFill>
                  <a:srgbClr val="222222"/>
                </a:solidFill>
                <a:latin typeface="Arial"/>
              </a:rPr>
              <a:t/>
            </a:r>
            <a:br>
              <a:rPr lang="es-ES" dirty="0">
                <a:solidFill>
                  <a:srgbClr val="222222"/>
                </a:solidFill>
                <a:latin typeface="Arial"/>
              </a:rPr>
            </a:br>
            <a:r>
              <a:rPr lang="es-ES" dirty="0">
                <a:solidFill>
                  <a:srgbClr val="222222"/>
                </a:solidFill>
                <a:latin typeface="Arial"/>
              </a:rPr>
              <a:t/>
            </a:r>
            <a:br>
              <a:rPr lang="es-ES" dirty="0">
                <a:solidFill>
                  <a:srgbClr val="222222"/>
                </a:solidFill>
                <a:latin typeface="Arial"/>
              </a:rPr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0846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1008112"/>
          </a:xfrm>
        </p:spPr>
        <p:txBody>
          <a:bodyPr/>
          <a:lstStyle/>
          <a:p>
            <a:r>
              <a:rPr lang="es-ES" dirty="0" smtClean="0"/>
              <a:t>AUDIENCIAS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712968" cy="5472608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380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71569"/>
          </a:xfrm>
        </p:spPr>
        <p:txBody>
          <a:bodyPr/>
          <a:lstStyle/>
          <a:p>
            <a:r>
              <a:rPr lang="es-ES" dirty="0" smtClean="0"/>
              <a:t>CONSUMO VISUAL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501122" cy="4929198"/>
          </a:xfrm>
        </p:spPr>
        <p:txBody>
          <a:bodyPr>
            <a:normAutofit/>
          </a:bodyPr>
          <a:lstStyle/>
          <a:p>
            <a:r>
              <a:rPr lang="es-ES" dirty="0" smtClean="0"/>
              <a:t>Para el </a:t>
            </a:r>
            <a:r>
              <a:rPr lang="es-ES" dirty="0" smtClean="0">
                <a:solidFill>
                  <a:schemeClr val="tx1"/>
                </a:solidFill>
                <a:hlinkClick r:id="rId2" action="ppaction://hlinkfile" tooltip="Antropólogo"/>
              </a:rPr>
              <a:t>antropólogo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hlinkClick r:id="rId3" action="ppaction://hlinkfile" tooltip="Néstor García Canclini"/>
              </a:rPr>
              <a:t>García-</a:t>
            </a:r>
            <a:r>
              <a:rPr lang="es-ES" dirty="0" err="1" smtClean="0">
                <a:solidFill>
                  <a:schemeClr val="tx1"/>
                </a:solidFill>
                <a:hlinkClick r:id="rId3" action="ppaction://hlinkfile" tooltip="Néstor García Canclini"/>
              </a:rPr>
              <a:t>Canclini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/>
              <a:t>el consumo es </a:t>
            </a:r>
            <a:r>
              <a:rPr lang="es-ES" i="1" dirty="0" smtClean="0"/>
              <a:t>«el conjunto de procesos socioculturales en los que se realizan la apropiación y los usos de los productos»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496944" cy="3744416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FF0000"/>
                </a:solidFill>
              </a:rPr>
              <a:t>El consumismo se entiende como la adquisición o </a:t>
            </a:r>
            <a:r>
              <a:rPr lang="es-ES" sz="4000" b="1" dirty="0" smtClean="0">
                <a:solidFill>
                  <a:srgbClr val="FF0000"/>
                </a:solidFill>
              </a:rPr>
              <a:t>compra </a:t>
            </a:r>
            <a:r>
              <a:rPr lang="es-ES" sz="4000" b="1" dirty="0">
                <a:solidFill>
                  <a:srgbClr val="FF0000"/>
                </a:solidFill>
              </a:rPr>
              <a:t>desaforada</a:t>
            </a:r>
          </a:p>
        </p:txBody>
      </p:sp>
    </p:spTree>
    <p:extLst>
      <p:ext uri="{BB962C8B-B14F-4D97-AF65-F5344CB8AC3E}">
        <p14:creationId xmlns:p14="http://schemas.microsoft.com/office/powerpoint/2010/main" val="94595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08012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Glosario 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4680520"/>
          </a:xfrm>
        </p:spPr>
        <p:txBody>
          <a:bodyPr/>
          <a:lstStyle/>
          <a:p>
            <a:pPr algn="l"/>
            <a:r>
              <a:rPr lang="es-ES" b="1" dirty="0" smtClean="0"/>
              <a:t>Medios de comunicación: </a:t>
            </a:r>
            <a:r>
              <a:rPr lang="es-ES" dirty="0" smtClean="0"/>
              <a:t>Comunican </a:t>
            </a:r>
            <a:r>
              <a:rPr lang="es-ES" dirty="0" smtClean="0"/>
              <a:t>indirectamente.</a:t>
            </a:r>
          </a:p>
          <a:p>
            <a:pPr algn="l"/>
            <a:r>
              <a:rPr lang="es-ES" dirty="0" smtClean="0"/>
              <a:t>Ofrecen versiones de la realidad</a:t>
            </a:r>
            <a:r>
              <a:rPr lang="es-ES" dirty="0" smtClean="0"/>
              <a:t>.</a:t>
            </a:r>
            <a:endParaRPr lang="es-ES" dirty="0" smtClean="0"/>
          </a:p>
          <a:p>
            <a:pPr algn="l"/>
            <a:r>
              <a:rPr lang="es-ES" b="1" dirty="0" smtClean="0"/>
              <a:t>Medios</a:t>
            </a:r>
            <a:r>
              <a:rPr lang="es-ES" dirty="0" smtClean="0"/>
              <a:t>: Tv, cine, vídeo, radio, fotografía, publicidad, periódicos, revistas, músicas, juegos de ordenador, internet.</a:t>
            </a:r>
          </a:p>
          <a:p>
            <a:pPr algn="l"/>
            <a:r>
              <a:rPr lang="es-ES" b="1" dirty="0" smtClean="0"/>
              <a:t>Textos mediáticos</a:t>
            </a:r>
            <a:r>
              <a:rPr lang="es-ES" dirty="0" smtClean="0"/>
              <a:t>: programas, filmes</a:t>
            </a:r>
            <a:r>
              <a:rPr lang="es-ES" dirty="0" smtClean="0"/>
              <a:t>, imágenes</a:t>
            </a:r>
            <a:r>
              <a:rPr lang="es-ES" dirty="0" smtClean="0"/>
              <a:t>, lugares de la red, libros, </a:t>
            </a:r>
            <a:r>
              <a:rPr lang="es-ES" dirty="0" err="1" smtClean="0"/>
              <a:t>etc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176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1008111"/>
          </a:xfrm>
        </p:spPr>
        <p:txBody>
          <a:bodyPr>
            <a:normAutofit/>
          </a:bodyPr>
          <a:lstStyle/>
          <a:p>
            <a:r>
              <a:rPr lang="es-ES" sz="3200" dirty="0" smtClean="0"/>
              <a:t>¿</a:t>
            </a:r>
            <a:r>
              <a:rPr lang="es-ES" sz="3600" b="1" dirty="0" smtClean="0"/>
              <a:t>Educación mediática</a:t>
            </a:r>
            <a:r>
              <a:rPr lang="es-ES" sz="3200" dirty="0" smtClean="0"/>
              <a:t>?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1772816"/>
            <a:ext cx="8856984" cy="4536504"/>
          </a:xfrm>
        </p:spPr>
        <p:txBody>
          <a:bodyPr>
            <a:normAutofit/>
          </a:bodyPr>
          <a:lstStyle/>
          <a:p>
            <a:pPr algn="l"/>
            <a:r>
              <a:rPr lang="es-ES" dirty="0" smtClean="0"/>
              <a:t>Implica leer y escribir los medios</a:t>
            </a:r>
          </a:p>
          <a:p>
            <a:pPr algn="l"/>
            <a:r>
              <a:rPr lang="es-ES" dirty="0" smtClean="0">
                <a:solidFill>
                  <a:srgbClr val="C00000"/>
                </a:solidFill>
              </a:rPr>
              <a:t>Comprensión crítica y participación activa.</a:t>
            </a:r>
          </a:p>
          <a:p>
            <a:pPr algn="l"/>
            <a:endParaRPr lang="es-ES" dirty="0" smtClean="0">
              <a:solidFill>
                <a:srgbClr val="C00000"/>
              </a:solidFill>
            </a:endParaRPr>
          </a:p>
          <a:p>
            <a:pPr algn="l"/>
            <a:r>
              <a:rPr lang="es-ES" dirty="0" smtClean="0">
                <a:solidFill>
                  <a:srgbClr val="C00000"/>
                </a:solidFill>
              </a:rPr>
              <a:t>Es aprendizaje </a:t>
            </a:r>
            <a:r>
              <a:rPr lang="es-ES" i="1" dirty="0" smtClean="0">
                <a:solidFill>
                  <a:srgbClr val="C00000"/>
                </a:solidFill>
              </a:rPr>
              <a:t>acerca de los medios, </a:t>
            </a:r>
            <a:r>
              <a:rPr lang="es-ES" dirty="0" smtClean="0">
                <a:solidFill>
                  <a:srgbClr val="C00000"/>
                </a:solidFill>
              </a:rPr>
              <a:t>no es la enseñanza </a:t>
            </a:r>
            <a:r>
              <a:rPr lang="es-ES" i="1" dirty="0" smtClean="0">
                <a:solidFill>
                  <a:srgbClr val="C00000"/>
                </a:solidFill>
              </a:rPr>
              <a:t>por medio de </a:t>
            </a:r>
            <a:r>
              <a:rPr lang="es-ES" dirty="0" smtClean="0">
                <a:solidFill>
                  <a:srgbClr val="C00000"/>
                </a:solidFill>
              </a:rPr>
              <a:t>o </a:t>
            </a:r>
            <a:r>
              <a:rPr lang="es-ES" i="1" dirty="0" smtClean="0">
                <a:solidFill>
                  <a:srgbClr val="C00000"/>
                </a:solidFill>
              </a:rPr>
              <a:t>con </a:t>
            </a:r>
            <a:r>
              <a:rPr lang="es-ES" dirty="0" smtClean="0">
                <a:solidFill>
                  <a:srgbClr val="C00000"/>
                </a:solidFill>
              </a:rPr>
              <a:t>los medios.</a:t>
            </a:r>
            <a:endParaRPr lang="es-E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0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152128"/>
          </a:xfrm>
        </p:spPr>
        <p:txBody>
          <a:bodyPr>
            <a:normAutofit/>
          </a:bodyPr>
          <a:lstStyle/>
          <a:p>
            <a:r>
              <a:rPr lang="es-ES" sz="3200" dirty="0" smtClean="0"/>
              <a:t>¿Por qué educar en medios?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1340768"/>
            <a:ext cx="8712968" cy="489654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 smtClean="0"/>
              <a:t>Los niños pasan más tiempo viendo la televisión, con el ordenador y el móvil que en la escuela o en otra ocupación. (</a:t>
            </a:r>
            <a:r>
              <a:rPr lang="es-ES" sz="2800" dirty="0" err="1" smtClean="0"/>
              <a:t>Livingstone</a:t>
            </a:r>
            <a:r>
              <a:rPr lang="es-ES" sz="2800" dirty="0" smtClean="0"/>
              <a:t> y </a:t>
            </a:r>
            <a:r>
              <a:rPr lang="es-ES" sz="2800" dirty="0" err="1" smtClean="0"/>
              <a:t>Bovill</a:t>
            </a:r>
            <a:r>
              <a:rPr lang="es-ES" sz="2800" dirty="0" smtClean="0"/>
              <a:t> 2001).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 smtClean="0"/>
              <a:t>Importancia económica.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 smtClean="0"/>
              <a:t>Principal recurso de expresión cultural.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 smtClean="0"/>
              <a:t>Principal fuente de influencia socializadora.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s-ES" sz="2800" dirty="0" smtClean="0"/>
              <a:t>Genera actitudes o formas de conducta a veces indeseables.</a:t>
            </a:r>
          </a:p>
          <a:p>
            <a:pPr algn="l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9988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864096"/>
          </a:xfrm>
        </p:spPr>
        <p:txBody>
          <a:bodyPr>
            <a:normAutofit/>
          </a:bodyPr>
          <a:lstStyle/>
          <a:p>
            <a:r>
              <a:rPr lang="es-ES" sz="3600" dirty="0" smtClean="0"/>
              <a:t>Evolución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4968552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1933 Discriminación contra la manipulación comercial de los medios ante la cultura superior (arte y literatura).</a:t>
            </a:r>
          </a:p>
          <a:p>
            <a:pPr algn="l"/>
            <a:r>
              <a:rPr lang="es-ES" sz="2800" dirty="0" smtClean="0"/>
              <a:t>1950-60  Estudios culturales y artes populares. (Estudios culturales británicos)</a:t>
            </a:r>
          </a:p>
          <a:p>
            <a:pPr algn="l"/>
            <a:r>
              <a:rPr lang="es-ES" sz="2800" dirty="0" smtClean="0"/>
              <a:t>1970-80 Análisis sistemáticos de la economía  y las ideologías ocultas de los medios para que los niños sean consumidores racionales y críticos con sentido proteccionista..</a:t>
            </a:r>
          </a:p>
          <a:p>
            <a:pPr algn="l"/>
            <a:endParaRPr lang="es-ES" sz="2800" dirty="0" smtClean="0"/>
          </a:p>
          <a:p>
            <a:pPr algn="l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06085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72008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Estado actual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12968" cy="4752528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Los niños como audiencia son autónomos y críticos.</a:t>
            </a:r>
          </a:p>
          <a:p>
            <a:pPr algn="l"/>
            <a:r>
              <a:rPr lang="es-ES" sz="2800" dirty="0" smtClean="0"/>
              <a:t>Mas que censurar se debe asesorar al consumidor</a:t>
            </a:r>
          </a:p>
          <a:p>
            <a:pPr algn="l"/>
            <a:r>
              <a:rPr lang="es-ES" sz="2800" dirty="0" smtClean="0"/>
              <a:t>No es proteger sino preparar.</a:t>
            </a:r>
          </a:p>
          <a:p>
            <a:pPr algn="l"/>
            <a:r>
              <a:rPr lang="es-ES" sz="2800" dirty="0" smtClean="0"/>
              <a:t>Bases: desarrollar la comprensión de la cultura mediática y la participación de los jóvenes en dicha cultura.(</a:t>
            </a:r>
            <a:r>
              <a:rPr lang="es-ES" sz="2800" dirty="0" err="1" smtClean="0"/>
              <a:t>Bazalgette</a:t>
            </a:r>
            <a:r>
              <a:rPr lang="es-ES" sz="2800" dirty="0" smtClean="0"/>
              <a:t>)</a:t>
            </a:r>
          </a:p>
          <a:p>
            <a:pPr algn="l"/>
            <a:r>
              <a:rPr lang="es-ES" sz="2800" dirty="0" smtClean="0"/>
              <a:t>Tener en cuenta el conocimiento y la experiencia de los estudiantes acerca de los medios, lo que ya </a:t>
            </a:r>
            <a:r>
              <a:rPr lang="es-ES" sz="2800" dirty="0" smtClean="0"/>
              <a:t>conocen.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885351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811</Words>
  <Application>Microsoft Office PowerPoint</Application>
  <PresentationFormat>Presentación en pantalla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CONSUMO VISUAL</vt:lpstr>
      <vt:lpstr>Presentación de PowerPoint</vt:lpstr>
      <vt:lpstr>Glosario </vt:lpstr>
      <vt:lpstr>¿Educación mediática?</vt:lpstr>
      <vt:lpstr>¿Por qué educar en medios?</vt:lpstr>
      <vt:lpstr>Evolución</vt:lpstr>
      <vt:lpstr>Estado actual</vt:lpstr>
      <vt:lpstr>Presentación de PowerPoint</vt:lpstr>
      <vt:lpstr>Conceptos clave en la práctica para la comprensión e interpretación de significados</vt:lpstr>
      <vt:lpstr> PRODUCCIÓN </vt:lpstr>
      <vt:lpstr> LENGUAJE. </vt:lpstr>
      <vt:lpstr> REPRESENTACIÓN. </vt:lpstr>
      <vt:lpstr>AUDIENCIAS.</vt:lpstr>
      <vt:lpstr>Estudio de casos: :chat, correo electrónico, videojuegos, Internet.</vt:lpstr>
      <vt:lpstr>Producción</vt:lpstr>
      <vt:lpstr>Representación</vt:lpstr>
      <vt:lpstr>Lenguaje</vt:lpstr>
      <vt:lpstr>AUDIENCIAS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CONSUMO VISUAL</dc:title>
  <dc:creator>E</dc:creator>
  <cp:lastModifiedBy>ERNESTO GARCIA SANZ</cp:lastModifiedBy>
  <cp:revision>20</cp:revision>
  <dcterms:created xsi:type="dcterms:W3CDTF">2011-09-18T16:13:59Z</dcterms:created>
  <dcterms:modified xsi:type="dcterms:W3CDTF">2014-10-06T20:59:48Z</dcterms:modified>
</cp:coreProperties>
</file>